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  <p:sldMasterId id="2147483660" r:id="rId2"/>
  </p:sldMasterIdLst>
  <p:notesMasterIdLst>
    <p:notesMasterId r:id="rId11"/>
  </p:notesMasterIdLst>
  <p:sldIdLst>
    <p:sldId id="256" r:id="rId3"/>
    <p:sldId id="257" r:id="rId4"/>
    <p:sldId id="258" r:id="rId5"/>
    <p:sldId id="260" r:id="rId6"/>
    <p:sldId id="262" r:id="rId7"/>
    <p:sldId id="265" r:id="rId8"/>
    <p:sldId id="267" r:id="rId9"/>
    <p:sldId id="270" r:id="rId1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0"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L="457200"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L="914400"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L="1371600"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L="1828800"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L="2286000"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L="2743200"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L="3200400"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L="3657600"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68" y="22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12.06.2026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marL="0"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大家好，今天我带来的项目是一款“智能温控警示水杯”。它不仅仅是一个水杯，更是一个基于温致变色原理的无电安全饮水解决方案。我们的目标是解决日常生活中因水温不明而导致的烫伤风险，特别是为儿童和老人提供一个更安全、更便捷的饮水体验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marL="0"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本次汇报将分为四个部分。首先，我们将分析当前市场存在的痛点与机遇；其次，详细介绍我们的产品创新与解决方案；接着，阐述产品的核心技术原理与实现方式；最后，展示我们的发展规划与未来展望。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marL="0"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首先我们来看市场痛点。日常生活中，因水温不明导致的烫伤风险无处不在，尤其是对于儿童和老人这两个弱势群体。传统水杯无法提供温度信息，而市面上的电子温控杯又存在成本高、依赖供电等诸多不便。这些看不见的危险，正是我们项目要解决的核心问题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marL="0"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针对以上痛点，我们的解决方案是这款“会说话的水杯”。它的核心创新在于利用温致变色材料，让杯身自己“说话”。当水温低于40度时，杯身呈现蓝色，表示可以安全饮用；在40到60度之间，变为绿色，提醒您需要等待降温；而当温度超过60度，杯身会变成醒目的红色，发出高温危险警告。整个过程完全无电，安全可靠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marL="0"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那么，这神奇的变色效果是如何实现的呢？核心在于我们使用的温致变色材料。这种材料的分子结构会随着温度的变化而改变，从而改变自身的颜色。整个过程是完全物理的、可逆的，并且我们选用的是食品级材料，安全可靠。它就像一个内置在杯身上的智能温度计，默默守护您的饮水安全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marL="0"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我们为项目制定了清晰的四步走实施计划。从最初的原型设计，到严谨的样品测试，再到量产准备，最后走向市场推广。每一步都有明确的目标和时间表，确保项目能够高效、有序地推进。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marL="0"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展望未来，我们的项目拥有广阔的市场前景。水杯是刚需产品，而我们的创新功能切中了市场痛点。我们的商业模式清晰，不仅可以通过产品销售获得收入，还可以通过技术授权和B端合作拓展更多可能性。更重要的是，我们的项目具有显著的社会价值，能够为社会的安全与健康贡献一份力量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marL="0"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我的汇报到此结束，感谢各位评委的聆听。我们相信，这款智能温控警示水杯将为人们的饮水安全带来革命性的改变。现在，我非常乐意回答大家的提问。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30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" name="Shape 31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" name="Shape 3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" name="Shape 3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" name="Shape 3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4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0" name="Shape 50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1" name="Shape 5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2" name="Shape 5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3" name="Shape 5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竖排标题与文本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15"/>
          <p:cNvSpPr txBox="1">
            <a:spLocks noGrp="1"/>
          </p:cNvSpPr>
          <p:nvPr>
            <p:ph type="title"/>
          </p:nvPr>
        </p:nvSpPr>
        <p:spPr>
          <a:xfrm rot="5400000">
            <a:off x="5350073" y="1467445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6" name="Shape 16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80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7" name="Shape 1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8" name="Shape 1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9" name="Shape 1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5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" name="Shape 5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0" name="Shape 5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" name="Shape 5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" name="Shape 5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59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" name="Shape 60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Shape 6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" name="Shape 6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" name="Shape 6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1" name="Shape 10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2" name="Shape 11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3" name="Shape 1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4" name="Shape 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5" name="Shape 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5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8" name="Shape 36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39" name="Shape 37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0" name="Shape 38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1" name="Shape 39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2" name="Shape 4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3" name="Shape 4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4" name="Shape 4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2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7" name="Shape 2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8" name="Shape 2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9" name="Shape 2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2" name="Shape 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3" name="Shape 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43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6" name="Shape 44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57" name="Shape 45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58" name="Shape 4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9" name="Shape 4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0" name="Shape 4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24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3" name="Shape 25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Shape 26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65" name="Shape 2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6" name="Shape 2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7" name="Shape 2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7" name="Shape 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Shape 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Shape 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默认主题"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5748369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svg"/><Relationship Id="rId5" Type="http://schemas.openxmlformats.org/officeDocument/2006/relationships/image" Target="../media/image6.svg"/><Relationship Id="rId4" Type="http://schemas.openxmlformats.org/officeDocument/2006/relationships/image" Target="../media/image5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svg"/><Relationship Id="rId4" Type="http://schemas.openxmlformats.org/officeDocument/2006/relationships/image" Target="../media/image10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rgbClr val="000000">
                  <a:alpha val="65000"/>
                </a:srgbClr>
              </a:gs>
              <a:gs pos="60000">
                <a:srgbClr val="000000">
                  <a:alpha val="25000"/>
                </a:srgbClr>
              </a:gs>
              <a:gs pos="100000">
                <a:srgbClr val="000000">
                  <a:alpha val="10000"/>
                </a:srgbClr>
              </a:gs>
            </a:gsLst>
            <a:lin ang="0"/>
          </a:gra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3" name="AutoShape 3"/>
          <p:cNvSpPr/>
          <p:nvPr/>
        </p:nvSpPr>
        <p:spPr>
          <a:xfrm>
            <a:off x="1016000" y="2540000"/>
            <a:ext cx="10795000" cy="101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4800" b="1" i="0" u="none" strike="noStrike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智能温控警示水杯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1016000" y="3683000"/>
            <a:ext cx="10414000" cy="889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16666"/>
              </a:lnSpc>
              <a:defRPr/>
            </a:pPr>
            <a:r>
              <a:rPr lang="en-US" sz="2000" b="0" i="0" u="none" strike="noStrike">
                <a:solidFill>
                  <a:srgbClr val="ECF2FF">
                    <a:alpha val="94902"/>
                  </a:srgbClr>
                </a:solidFill>
                <a:latin typeface="Noto Sans SC"/>
                <a:ea typeface="Noto Sans SC"/>
                <a:cs typeface="Noto Sans SC"/>
                <a:sym typeface="Noto Sans SC"/>
              </a:rPr>
              <a:t>基于温致变色原理的无电安全饮水解决方案</a:t>
            </a:r>
            <a:endParaRPr lang="en-US" sz="1100"/>
          </a:p>
        </p:txBody>
      </p:sp>
      <p:sp>
        <p:nvSpPr>
          <p:cNvPr id="5" name="AutoShape 5"/>
          <p:cNvSpPr/>
          <p:nvPr/>
        </p:nvSpPr>
        <p:spPr>
          <a:xfrm>
            <a:off x="1016000" y="5334000"/>
            <a:ext cx="10160000" cy="952500"/>
          </a:xfrm>
          <a:prstGeom prst="roundRect">
            <a:avLst>
              <a:gd name="adj" fmla="val 0"/>
            </a:avLst>
          </a:prstGeom>
          <a:solidFill>
            <a:srgbClr val="0F172A">
              <a:alpha val="75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6" name="AutoShape 6"/>
          <p:cNvSpPr/>
          <p:nvPr/>
        </p:nvSpPr>
        <p:spPr>
          <a:xfrm>
            <a:off x="1270000" y="5461000"/>
            <a:ext cx="4445000" cy="698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参赛项目</a:t>
            </a:r>
            <a:endParaRPr lang="en-US" sz="1100"/>
          </a:p>
        </p:txBody>
      </p:sp>
      <p:cxnSp>
        <p:nvCxnSpPr>
          <p:cNvPr id="7" name="Connector 7"/>
          <p:cNvCxnSpPr/>
          <p:nvPr/>
        </p:nvCxnSpPr>
        <p:spPr>
          <a:xfrm rot="5332601">
            <a:off x="5772150" y="5803962"/>
            <a:ext cx="6477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FFFFFF">
                <a:alpha val="3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" name="AutoShape 8"/>
          <p:cNvSpPr/>
          <p:nvPr/>
        </p:nvSpPr>
        <p:spPr>
          <a:xfrm>
            <a:off x="6350000" y="5461000"/>
            <a:ext cx="4445000" cy="698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r">
              <a:lnSpc>
                <a:spcPct val="125000"/>
              </a:lnSpc>
              <a:defRPr/>
            </a:pPr>
            <a:r>
              <a:rPr lang="en-US" sz="1600" b="0" i="0" u="none" strike="noStrike">
                <a:solidFill>
                  <a:srgbClr val="E2E8F0">
                    <a:alpha val="94902"/>
                  </a:srgbClr>
                </a:solidFill>
                <a:latin typeface="Noto Sans SC"/>
                <a:ea typeface="Noto Sans SC"/>
                <a:cs typeface="Noto Sans SC"/>
                <a:sym typeface="Noto Sans SC"/>
              </a:rPr>
              <a:t>2026年6月</a:t>
            </a:r>
            <a:endParaRPr lang="en-US" sz="11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4F6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62000" y="508000"/>
            <a:ext cx="7620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目录 CONTENTS</a:t>
            </a:r>
            <a:endParaRPr lang="en-US" sz="1100"/>
          </a:p>
        </p:txBody>
      </p:sp>
      <p:sp>
        <p:nvSpPr>
          <p:cNvPr id="3" name="AutoShape 3"/>
          <p:cNvSpPr/>
          <p:nvPr/>
        </p:nvSpPr>
        <p:spPr>
          <a:xfrm>
            <a:off x="762000" y="1524000"/>
            <a:ext cx="2667000" cy="2476500"/>
          </a:xfrm>
          <a:prstGeom prst="roundRect">
            <a:avLst>
              <a:gd name="adj" fmla="val 0"/>
            </a:avLst>
          </a:prstGeom>
          <a:solidFill>
            <a:srgbClr val="FFFFFF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4" name="AutoShape 4"/>
          <p:cNvSpPr/>
          <p:nvPr/>
        </p:nvSpPr>
        <p:spPr>
          <a:xfrm>
            <a:off x="762000" y="1524000"/>
            <a:ext cx="2667000" cy="50800"/>
          </a:xfrm>
          <a:prstGeom prst="roundRect">
            <a:avLst>
              <a:gd name="adj" fmla="val 0"/>
            </a:avLst>
          </a:prstGeom>
          <a:solidFill>
            <a:srgbClr val="2563EB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5" name="AutoShape 5"/>
          <p:cNvSpPr/>
          <p:nvPr/>
        </p:nvSpPr>
        <p:spPr>
          <a:xfrm>
            <a:off x="889000" y="1714500"/>
            <a:ext cx="2413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4800" b="1" i="0" u="none" strike="noStrike">
                <a:solidFill>
                  <a:srgbClr val="2563EB"/>
                </a:solidFill>
                <a:latin typeface="Noto Sans SC"/>
                <a:ea typeface="Noto Sans SC"/>
                <a:cs typeface="Noto Sans SC"/>
                <a:sym typeface="Noto Sans SC"/>
              </a:rPr>
              <a:t>01</a:t>
            </a:r>
            <a:endParaRPr lang="en-US" sz="1100"/>
          </a:p>
        </p:txBody>
      </p:sp>
      <p:sp>
        <p:nvSpPr>
          <p:cNvPr id="6" name="AutoShape 6"/>
          <p:cNvSpPr/>
          <p:nvPr/>
        </p:nvSpPr>
        <p:spPr>
          <a:xfrm>
            <a:off x="889000" y="2667000"/>
            <a:ext cx="2413000" cy="571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市场痛点与机遇</a:t>
            </a:r>
            <a:endParaRPr lang="en-US" sz="1100"/>
          </a:p>
        </p:txBody>
      </p:sp>
      <p:sp>
        <p:nvSpPr>
          <p:cNvPr id="7" name="AutoShape 7"/>
          <p:cNvSpPr/>
          <p:nvPr/>
        </p:nvSpPr>
        <p:spPr>
          <a:xfrm>
            <a:off x="889000" y="3365500"/>
            <a:ext cx="2413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400" b="0" i="1" u="none" strike="noStrike">
                <a:solidFill>
                  <a:srgbClr val="64748B"/>
                </a:solidFill>
                <a:latin typeface="Noto Sans SC"/>
                <a:ea typeface="Noto Sans SC"/>
                <a:cs typeface="Noto Sans SC"/>
                <a:sym typeface="Noto Sans SC"/>
              </a:rPr>
              <a:t>Why We Do It</a:t>
            </a:r>
            <a:endParaRPr lang="en-US" sz="1100"/>
          </a:p>
        </p:txBody>
      </p:sp>
      <p:sp>
        <p:nvSpPr>
          <p:cNvPr id="8" name="AutoShape 8"/>
          <p:cNvSpPr/>
          <p:nvPr/>
        </p:nvSpPr>
        <p:spPr>
          <a:xfrm>
            <a:off x="3619500" y="1524000"/>
            <a:ext cx="2667000" cy="2476500"/>
          </a:xfrm>
          <a:prstGeom prst="roundRect">
            <a:avLst>
              <a:gd name="adj" fmla="val 0"/>
            </a:avLst>
          </a:prstGeom>
          <a:solidFill>
            <a:srgbClr val="FFFFFF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9" name="AutoShape 9"/>
          <p:cNvSpPr/>
          <p:nvPr/>
        </p:nvSpPr>
        <p:spPr>
          <a:xfrm>
            <a:off x="3619500" y="1524000"/>
            <a:ext cx="2667000" cy="50800"/>
          </a:xfrm>
          <a:prstGeom prst="roundRect">
            <a:avLst>
              <a:gd name="adj" fmla="val 0"/>
            </a:avLst>
          </a:prstGeom>
          <a:solidFill>
            <a:srgbClr val="2563EB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10" name="AutoShape 10"/>
          <p:cNvSpPr/>
          <p:nvPr/>
        </p:nvSpPr>
        <p:spPr>
          <a:xfrm>
            <a:off x="3746500" y="1714500"/>
            <a:ext cx="2413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4800" b="1" i="0" u="none" strike="noStrike">
                <a:solidFill>
                  <a:srgbClr val="2563EB"/>
                </a:solidFill>
                <a:latin typeface="Noto Sans SC"/>
                <a:ea typeface="Noto Sans SC"/>
                <a:cs typeface="Noto Sans SC"/>
                <a:sym typeface="Noto Sans SC"/>
              </a:rPr>
              <a:t>02</a:t>
            </a:r>
            <a:endParaRPr lang="en-US" sz="1100"/>
          </a:p>
        </p:txBody>
      </p:sp>
      <p:sp>
        <p:nvSpPr>
          <p:cNvPr id="11" name="AutoShape 11"/>
          <p:cNvSpPr/>
          <p:nvPr/>
        </p:nvSpPr>
        <p:spPr>
          <a:xfrm>
            <a:off x="3746500" y="2667000"/>
            <a:ext cx="2413000" cy="571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800" b="1" i="0" u="none" strike="noStrike" dirty="0" err="1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产品创新与方案</a:t>
            </a:r>
            <a:endParaRPr lang="en-US" sz="1100" dirty="0"/>
          </a:p>
        </p:txBody>
      </p:sp>
      <p:sp>
        <p:nvSpPr>
          <p:cNvPr id="12" name="AutoShape 12"/>
          <p:cNvSpPr/>
          <p:nvPr/>
        </p:nvSpPr>
        <p:spPr>
          <a:xfrm>
            <a:off x="3746500" y="3365500"/>
            <a:ext cx="2413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400" b="0" i="1" u="none" strike="noStrike">
                <a:solidFill>
                  <a:srgbClr val="64748B"/>
                </a:solidFill>
                <a:latin typeface="Noto Sans SC"/>
                <a:ea typeface="Noto Sans SC"/>
                <a:cs typeface="Noto Sans SC"/>
                <a:sym typeface="Noto Sans SC"/>
              </a:rPr>
              <a:t>What We Do</a:t>
            </a:r>
            <a:endParaRPr lang="en-US" sz="1100"/>
          </a:p>
        </p:txBody>
      </p:sp>
      <p:sp>
        <p:nvSpPr>
          <p:cNvPr id="13" name="AutoShape 13"/>
          <p:cNvSpPr/>
          <p:nvPr/>
        </p:nvSpPr>
        <p:spPr>
          <a:xfrm>
            <a:off x="6477000" y="1524000"/>
            <a:ext cx="2667000" cy="2476500"/>
          </a:xfrm>
          <a:prstGeom prst="roundRect">
            <a:avLst>
              <a:gd name="adj" fmla="val 0"/>
            </a:avLst>
          </a:prstGeom>
          <a:solidFill>
            <a:srgbClr val="FFFFFF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14" name="AutoShape 14"/>
          <p:cNvSpPr/>
          <p:nvPr/>
        </p:nvSpPr>
        <p:spPr>
          <a:xfrm>
            <a:off x="6477000" y="1524000"/>
            <a:ext cx="2667000" cy="50800"/>
          </a:xfrm>
          <a:prstGeom prst="roundRect">
            <a:avLst>
              <a:gd name="adj" fmla="val 0"/>
            </a:avLst>
          </a:prstGeom>
          <a:solidFill>
            <a:srgbClr val="2563EB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15" name="AutoShape 15"/>
          <p:cNvSpPr/>
          <p:nvPr/>
        </p:nvSpPr>
        <p:spPr>
          <a:xfrm>
            <a:off x="6604000" y="1714500"/>
            <a:ext cx="2413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4800" b="1" i="0" u="none" strike="noStrike">
                <a:solidFill>
                  <a:srgbClr val="2563EB"/>
                </a:solidFill>
                <a:latin typeface="Noto Sans SC"/>
                <a:ea typeface="Noto Sans SC"/>
                <a:cs typeface="Noto Sans SC"/>
                <a:sym typeface="Noto Sans SC"/>
              </a:rPr>
              <a:t>03</a:t>
            </a:r>
            <a:endParaRPr lang="en-US" sz="1100"/>
          </a:p>
        </p:txBody>
      </p:sp>
      <p:sp>
        <p:nvSpPr>
          <p:cNvPr id="16" name="AutoShape 16"/>
          <p:cNvSpPr/>
          <p:nvPr/>
        </p:nvSpPr>
        <p:spPr>
          <a:xfrm>
            <a:off x="6604000" y="2667000"/>
            <a:ext cx="2413000" cy="571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800" b="1" i="0" u="none" strike="noStrike" dirty="0" err="1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技术原理与实现</a:t>
            </a:r>
            <a:endParaRPr lang="en-US" sz="1100" dirty="0"/>
          </a:p>
        </p:txBody>
      </p:sp>
      <p:sp>
        <p:nvSpPr>
          <p:cNvPr id="17" name="AutoShape 17"/>
          <p:cNvSpPr/>
          <p:nvPr/>
        </p:nvSpPr>
        <p:spPr>
          <a:xfrm>
            <a:off x="6604000" y="3365500"/>
            <a:ext cx="2413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400" b="0" i="1" u="none" strike="noStrike">
                <a:solidFill>
                  <a:srgbClr val="64748B"/>
                </a:solidFill>
                <a:latin typeface="Noto Sans SC"/>
                <a:ea typeface="Noto Sans SC"/>
                <a:cs typeface="Noto Sans SC"/>
                <a:sym typeface="Noto Sans SC"/>
              </a:rPr>
              <a:t>How We Do It</a:t>
            </a:r>
            <a:endParaRPr lang="en-US" sz="1100"/>
          </a:p>
        </p:txBody>
      </p:sp>
      <p:sp>
        <p:nvSpPr>
          <p:cNvPr id="18" name="AutoShape 18"/>
          <p:cNvSpPr/>
          <p:nvPr/>
        </p:nvSpPr>
        <p:spPr>
          <a:xfrm>
            <a:off x="9334500" y="1524000"/>
            <a:ext cx="2667000" cy="2476500"/>
          </a:xfrm>
          <a:prstGeom prst="roundRect">
            <a:avLst>
              <a:gd name="adj" fmla="val 0"/>
            </a:avLst>
          </a:prstGeom>
          <a:solidFill>
            <a:srgbClr val="FFFFFF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19" name="AutoShape 19"/>
          <p:cNvSpPr/>
          <p:nvPr/>
        </p:nvSpPr>
        <p:spPr>
          <a:xfrm>
            <a:off x="9334500" y="1524000"/>
            <a:ext cx="2667000" cy="50800"/>
          </a:xfrm>
          <a:prstGeom prst="roundRect">
            <a:avLst>
              <a:gd name="adj" fmla="val 0"/>
            </a:avLst>
          </a:prstGeom>
          <a:solidFill>
            <a:srgbClr val="2563EB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20" name="AutoShape 20"/>
          <p:cNvSpPr/>
          <p:nvPr/>
        </p:nvSpPr>
        <p:spPr>
          <a:xfrm>
            <a:off x="9461500" y="1714500"/>
            <a:ext cx="2413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4800" b="1" i="0" u="none" strike="noStrike">
                <a:solidFill>
                  <a:srgbClr val="2563EB"/>
                </a:solidFill>
                <a:latin typeface="Noto Sans SC"/>
                <a:ea typeface="Noto Sans SC"/>
                <a:cs typeface="Noto Sans SC"/>
                <a:sym typeface="Noto Sans SC"/>
              </a:rPr>
              <a:t>04</a:t>
            </a:r>
            <a:endParaRPr lang="en-US" sz="1100"/>
          </a:p>
        </p:txBody>
      </p:sp>
      <p:sp>
        <p:nvSpPr>
          <p:cNvPr id="21" name="AutoShape 21"/>
          <p:cNvSpPr/>
          <p:nvPr/>
        </p:nvSpPr>
        <p:spPr>
          <a:xfrm>
            <a:off x="9461500" y="2667000"/>
            <a:ext cx="2413000" cy="571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800" b="1" i="0" u="none" strike="noStrike" dirty="0" err="1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发展规划与展望</a:t>
            </a:r>
            <a:endParaRPr lang="en-US" sz="1100" dirty="0"/>
          </a:p>
        </p:txBody>
      </p:sp>
      <p:sp>
        <p:nvSpPr>
          <p:cNvPr id="22" name="AutoShape 22"/>
          <p:cNvSpPr/>
          <p:nvPr/>
        </p:nvSpPr>
        <p:spPr>
          <a:xfrm>
            <a:off x="9461500" y="3365500"/>
            <a:ext cx="2413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400" b="0" i="1" u="none" strike="noStrike">
                <a:solidFill>
                  <a:srgbClr val="64748B"/>
                </a:solidFill>
                <a:latin typeface="Noto Sans SC"/>
                <a:ea typeface="Noto Sans SC"/>
                <a:cs typeface="Noto Sans SC"/>
                <a:sym typeface="Noto Sans SC"/>
              </a:rPr>
              <a:t>Where We Go</a:t>
            </a:r>
            <a:endParaRPr lang="en-US" sz="1100"/>
          </a:p>
        </p:txBody>
      </p:sp>
      <p:sp>
        <p:nvSpPr>
          <p:cNvPr id="23" name="AutoShape 23"/>
          <p:cNvSpPr/>
          <p:nvPr/>
        </p:nvSpPr>
        <p:spPr>
          <a:xfrm>
            <a:off x="762000" y="4318000"/>
            <a:ext cx="11239500" cy="1778000"/>
          </a:xfrm>
          <a:prstGeom prst="roundRect">
            <a:avLst>
              <a:gd name="adj" fmla="val 0"/>
            </a:avLst>
          </a:prstGeom>
          <a:solidFill>
            <a:srgbClr val="2563EB">
              <a:alpha val="8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24" name="AutoShape 24"/>
          <p:cNvSpPr/>
          <p:nvPr/>
        </p:nvSpPr>
        <p:spPr>
          <a:xfrm>
            <a:off x="762000" y="4318000"/>
            <a:ext cx="50800" cy="1778000"/>
          </a:xfrm>
          <a:prstGeom prst="roundRect">
            <a:avLst>
              <a:gd name="adj" fmla="val 0"/>
            </a:avLst>
          </a:prstGeom>
          <a:solidFill>
            <a:srgbClr val="2563EB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25" name="AutoShape 25"/>
          <p:cNvSpPr/>
          <p:nvPr/>
        </p:nvSpPr>
        <p:spPr>
          <a:xfrm>
            <a:off x="1079500" y="4508500"/>
            <a:ext cx="10541000" cy="1397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33333"/>
              </a:lnSpc>
              <a:defRPr/>
            </a:pPr>
            <a:r>
              <a:rPr lang="en-US" sz="1400" b="0" i="0" u="none" strike="noStrike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本次汇报将从市场环境切入，首先剖析行业当前面临的核心痛点与潜在机遇；其次，详细介绍我们针对性打造的产品创新与解决方案；接着，深入解析支撑产品落地的底层技术原理与关键实现路径；最后，明确未来的战略发展方向与业务蓝图，全面呈现我们如何通过技术与产品的双轮驱动，实现从问题解决到价值创造的完整逻辑闭环。</a:t>
            </a:r>
            <a:endParaRPr lang="en-US" sz="11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4F6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62000" y="508000"/>
            <a:ext cx="10668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3200" b="1" i="0" u="none" strike="noStrike" dirty="0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01 </a:t>
            </a:r>
            <a:r>
              <a:rPr lang="en-US" sz="3200" b="1" i="0" u="none" strike="noStrike" dirty="0" err="1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市场痛点</a:t>
            </a:r>
            <a:r>
              <a:rPr lang="zh-CN" altLang="en-US" sz="3200" b="1" i="0" u="none" strike="noStrike" dirty="0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与机遇</a:t>
            </a:r>
            <a:endParaRPr lang="en-US" sz="1100" dirty="0"/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l="1420" r="1420"/>
          <a:stretch>
            <a:fillRect/>
          </a:stretch>
        </p:blipFill>
        <p:spPr>
          <a:xfrm>
            <a:off x="571756" y="1396984"/>
            <a:ext cx="4064000" cy="2794000"/>
          </a:xfrm>
          <a:prstGeom prst="rect">
            <a:avLst/>
          </a:prstGeom>
          <a:noFill/>
          <a:ln w="25400" cap="flat" cmpd="sng">
            <a:noFill/>
            <a:prstDash val="solid"/>
            <a:round/>
          </a:ln>
        </p:spPr>
      </p:pic>
      <p:sp>
        <p:nvSpPr>
          <p:cNvPr id="4" name="AutoShape 4"/>
          <p:cNvSpPr/>
          <p:nvPr/>
        </p:nvSpPr>
        <p:spPr>
          <a:xfrm>
            <a:off x="571756" y="4444984"/>
            <a:ext cx="4064000" cy="1905000"/>
          </a:xfrm>
          <a:prstGeom prst="roundRect">
            <a:avLst>
              <a:gd name="adj" fmla="val 0"/>
            </a:avLst>
          </a:prstGeom>
          <a:solidFill>
            <a:srgbClr val="F97316">
              <a:alpha val="8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5" name="AutoShape 5"/>
          <p:cNvSpPr/>
          <p:nvPr/>
        </p:nvSpPr>
        <p:spPr>
          <a:xfrm>
            <a:off x="571756" y="4444984"/>
            <a:ext cx="50800" cy="1905000"/>
          </a:xfrm>
          <a:prstGeom prst="roundRect">
            <a:avLst>
              <a:gd name="adj" fmla="val 0"/>
            </a:avLst>
          </a:prstGeom>
          <a:solidFill>
            <a:srgbClr val="F97316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6" name="AutoShape 6"/>
          <p:cNvSpPr/>
          <p:nvPr/>
        </p:nvSpPr>
        <p:spPr>
          <a:xfrm>
            <a:off x="762256" y="4571984"/>
            <a:ext cx="3683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600" b="1" i="0" u="none" strike="noStrike" dirty="0" err="1">
                <a:solidFill>
                  <a:srgbClr val="F97316"/>
                </a:solidFill>
                <a:latin typeface="Noto Sans SC"/>
                <a:ea typeface="Noto Sans SC"/>
                <a:cs typeface="Noto Sans SC"/>
                <a:sym typeface="Noto Sans SC"/>
              </a:rPr>
              <a:t>触目惊心的安全隐患</a:t>
            </a:r>
            <a:endParaRPr lang="en-US" sz="1100" dirty="0"/>
          </a:p>
        </p:txBody>
      </p:sp>
      <p:sp>
        <p:nvSpPr>
          <p:cNvPr id="7" name="AutoShape 7"/>
          <p:cNvSpPr/>
          <p:nvPr/>
        </p:nvSpPr>
        <p:spPr>
          <a:xfrm>
            <a:off x="762256" y="5079984"/>
            <a:ext cx="3683000" cy="1143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16666"/>
              </a:lnSpc>
              <a:defRPr/>
            </a:pPr>
            <a:r>
              <a:rPr lang="en-US" sz="1300" b="0" i="0" u="none" strike="noStrike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每年因误触热水导致的烫伤事故中，儿童与老年人占比超过70%。现有产品无法从根本上解决“看不见水温”的核心痛点，传统的试探方式不仅体验差，更埋下了难以挽回的安全风险。</a:t>
            </a:r>
            <a:endParaRPr lang="en-US" sz="1100"/>
          </a:p>
        </p:txBody>
      </p:sp>
      <p:cxnSp>
        <p:nvCxnSpPr>
          <p:cNvPr id="8" name="Connector 8"/>
          <p:cNvCxnSpPr/>
          <p:nvPr/>
        </p:nvCxnSpPr>
        <p:spPr>
          <a:xfrm rot="5391185">
            <a:off x="2413256" y="3867142"/>
            <a:ext cx="4953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7" name="Picture 3">
            <a:extLst>
              <a:ext uri="{FF2B5EF4-FFF2-40B4-BE49-F238E27FC236}">
                <a16:creationId xmlns:a16="http://schemas.microsoft.com/office/drawing/2014/main" id="{CB08B8B9-B282-31F4-4660-2C7002A2F60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654282" y="1396999"/>
            <a:ext cx="3753845" cy="2793985"/>
          </a:xfrm>
          <a:prstGeom prst="rect">
            <a:avLst/>
          </a:prstGeom>
          <a:noFill/>
          <a:ln w="25400" cap="flat" cmpd="sng">
            <a:noFill/>
            <a:prstDash val="solid"/>
            <a:round/>
          </a:ln>
        </p:spPr>
      </p:pic>
      <p:sp>
        <p:nvSpPr>
          <p:cNvPr id="28" name="AutoShape 4">
            <a:extLst>
              <a:ext uri="{FF2B5EF4-FFF2-40B4-BE49-F238E27FC236}">
                <a16:creationId xmlns:a16="http://schemas.microsoft.com/office/drawing/2014/main" id="{638C74BB-D204-A8CC-0E80-83E5338ACF86}"/>
              </a:ext>
            </a:extLst>
          </p:cNvPr>
          <p:cNvSpPr/>
          <p:nvPr/>
        </p:nvSpPr>
        <p:spPr>
          <a:xfrm>
            <a:off x="7654282" y="4444983"/>
            <a:ext cx="3717417" cy="1905017"/>
          </a:xfrm>
          <a:prstGeom prst="roundRect">
            <a:avLst>
              <a:gd name="adj" fmla="val 0"/>
            </a:avLst>
          </a:prstGeom>
          <a:solidFill>
            <a:srgbClr val="2563EB">
              <a:alpha val="7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29" name="AutoShape 5">
            <a:extLst>
              <a:ext uri="{FF2B5EF4-FFF2-40B4-BE49-F238E27FC236}">
                <a16:creationId xmlns:a16="http://schemas.microsoft.com/office/drawing/2014/main" id="{DA15BC07-486F-8133-C60D-8EE7D96AFA6A}"/>
              </a:ext>
            </a:extLst>
          </p:cNvPr>
          <p:cNvSpPr/>
          <p:nvPr/>
        </p:nvSpPr>
        <p:spPr>
          <a:xfrm>
            <a:off x="7799163" y="4972539"/>
            <a:ext cx="2868069" cy="1450731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16666"/>
              </a:lnSpc>
              <a:defRPr/>
            </a:pPr>
            <a:r>
              <a:rPr lang="en-US" sz="1400" b="0" i="0" u="none" strike="noStrike" dirty="0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基于全人群安全饮水需求设计的智能温控保温杯，以“色彩可视化”为核心技术，打破传统触感测温的局限，为不同生活场景的用户提供看得见的安全守护。</a:t>
            </a:r>
            <a:endParaRPr lang="en-US" sz="1100" dirty="0"/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E6E39EC8-4F4E-6503-F596-36A4A6157611}"/>
              </a:ext>
            </a:extLst>
          </p:cNvPr>
          <p:cNvSpPr txBox="1"/>
          <p:nvPr/>
        </p:nvSpPr>
        <p:spPr>
          <a:xfrm>
            <a:off x="7726373" y="4634743"/>
            <a:ext cx="25959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err="1">
                <a:solidFill>
                  <a:schemeClr val="accent6">
                    <a:lumMod val="75000"/>
                  </a:schemeClr>
                </a:solidFill>
                <a:latin typeface="Noto Sans SC"/>
                <a:ea typeface="Noto Sans SC"/>
                <a:sym typeface="Noto Sans SC"/>
              </a:rPr>
              <a:t>守护每一份安心</a:t>
            </a:r>
            <a:endParaRPr lang="zh-CN" altLang="en-US" sz="1600" b="1" dirty="0">
              <a:solidFill>
                <a:schemeClr val="accent6">
                  <a:lumMod val="75000"/>
                </a:schemeClr>
              </a:solidFill>
              <a:latin typeface="Noto Sans SC"/>
              <a:ea typeface="Noto Sans SC"/>
            </a:endParaRPr>
          </a:p>
        </p:txBody>
      </p:sp>
      <p:cxnSp>
        <p:nvCxnSpPr>
          <p:cNvPr id="31" name="Connector 8">
            <a:extLst>
              <a:ext uri="{FF2B5EF4-FFF2-40B4-BE49-F238E27FC236}">
                <a16:creationId xmlns:a16="http://schemas.microsoft.com/office/drawing/2014/main" id="{6E83D4D9-E297-2297-A6CA-BAB416FEA3BB}"/>
              </a:ext>
            </a:extLst>
          </p:cNvPr>
          <p:cNvCxnSpPr/>
          <p:nvPr/>
        </p:nvCxnSpPr>
        <p:spPr>
          <a:xfrm rot="5391185">
            <a:off x="4917628" y="3817023"/>
            <a:ext cx="4953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" name="文本框 31">
            <a:extLst>
              <a:ext uri="{FF2B5EF4-FFF2-40B4-BE49-F238E27FC236}">
                <a16:creationId xmlns:a16="http://schemas.microsoft.com/office/drawing/2014/main" id="{048CEA15-4703-8A01-2B53-7DA81397D66E}"/>
              </a:ext>
            </a:extLst>
          </p:cNvPr>
          <p:cNvSpPr txBox="1"/>
          <p:nvPr/>
        </p:nvSpPr>
        <p:spPr>
          <a:xfrm>
            <a:off x="5201553" y="2875323"/>
            <a:ext cx="18807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 dirty="0"/>
              <a:t>VS</a:t>
            </a:r>
            <a:endParaRPr lang="zh-CN" altLang="en-US" sz="9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4F6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62000" y="508000"/>
            <a:ext cx="10795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>
              <a:lnSpc>
                <a:spcPct val="125000"/>
              </a:lnSpc>
              <a:defRPr/>
            </a:pPr>
            <a:r>
              <a:rPr lang="en-US" sz="3200" b="1" i="0" u="none" strike="noStrike" dirty="0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02 </a:t>
            </a:r>
            <a:r>
              <a:rPr lang="en-US" altLang="zh-CN" sz="3200" b="1" dirty="0" err="1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产品创新与方案</a:t>
            </a:r>
            <a:endParaRPr lang="en-US" altLang="zh-CN" sz="1800" dirty="0"/>
          </a:p>
          <a:p>
            <a:pPr marL="0" indent="0" algn="l">
              <a:lnSpc>
                <a:spcPct val="125000"/>
              </a:lnSpc>
              <a:defRPr/>
            </a:pPr>
            <a:endParaRPr lang="en-US" sz="1100" dirty="0"/>
          </a:p>
        </p:txBody>
      </p:sp>
      <p:sp>
        <p:nvSpPr>
          <p:cNvPr id="3" name="AutoShape 3"/>
          <p:cNvSpPr/>
          <p:nvPr/>
        </p:nvSpPr>
        <p:spPr>
          <a:xfrm>
            <a:off x="762000" y="1397000"/>
            <a:ext cx="10668000" cy="1206500"/>
          </a:xfrm>
          <a:prstGeom prst="roundRect">
            <a:avLst>
              <a:gd name="adj" fmla="val 0"/>
            </a:avLst>
          </a:prstGeom>
          <a:solidFill>
            <a:srgbClr val="2563EB">
              <a:alpha val="8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4" name="AutoShape 4"/>
          <p:cNvSpPr/>
          <p:nvPr/>
        </p:nvSpPr>
        <p:spPr>
          <a:xfrm>
            <a:off x="762000" y="1397000"/>
            <a:ext cx="50800" cy="1206500"/>
          </a:xfrm>
          <a:prstGeom prst="roundRect">
            <a:avLst>
              <a:gd name="adj" fmla="val 0"/>
            </a:avLst>
          </a:prstGeom>
          <a:solidFill>
            <a:srgbClr val="2563EB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5" name="AutoShape 5"/>
          <p:cNvSpPr/>
          <p:nvPr/>
        </p:nvSpPr>
        <p:spPr>
          <a:xfrm>
            <a:off x="1016000" y="1460500"/>
            <a:ext cx="10160000" cy="1079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16666"/>
              </a:lnSpc>
              <a:defRPr/>
            </a:pPr>
            <a:r>
              <a:rPr lang="en-US" sz="1400" b="0" i="0" u="none" strike="noStrike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我们设计了一款基于</a:t>
            </a:r>
            <a:r>
              <a:rPr lang="en-US" sz="1400" b="1" i="0" u="none" strike="noStrike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变换颜色原理</a:t>
            </a:r>
            <a:r>
              <a:rPr lang="en-US" sz="1400" b="0" i="0" u="none" strike="noStrike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的智能温控警示水杯。它彻底摒弃了传统的电池与复杂电子元件，仅依靠杯身内嵌的温致变色材料，通过直观的色彩更迭来“诉说”水温状态。这种零能耗的设计，不仅让饮水安全监测变得简单纯粹，更赋予了日常用品极具科技感的交互体验。</a:t>
            </a:r>
            <a:endParaRPr lang="en-US" sz="1100"/>
          </a:p>
        </p:txBody>
      </p:sp>
      <p:sp>
        <p:nvSpPr>
          <p:cNvPr id="6" name="AutoShape 6"/>
          <p:cNvSpPr/>
          <p:nvPr/>
        </p:nvSpPr>
        <p:spPr>
          <a:xfrm>
            <a:off x="762000" y="2794000"/>
            <a:ext cx="3378200" cy="2349500"/>
          </a:xfrm>
          <a:prstGeom prst="roundRect">
            <a:avLst>
              <a:gd name="adj" fmla="val 0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7" name="AutoShape 7"/>
          <p:cNvSpPr/>
          <p:nvPr/>
        </p:nvSpPr>
        <p:spPr>
          <a:xfrm>
            <a:off x="762000" y="2794000"/>
            <a:ext cx="3378200" cy="76200"/>
          </a:xfrm>
          <a:prstGeom prst="roundRect">
            <a:avLst>
              <a:gd name="adj" fmla="val 0"/>
            </a:avLst>
          </a:prstGeom>
          <a:solidFill>
            <a:srgbClr val="2563EB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8" name="AutoShape 8"/>
          <p:cNvSpPr/>
          <p:nvPr/>
        </p:nvSpPr>
        <p:spPr>
          <a:xfrm>
            <a:off x="952500" y="3048000"/>
            <a:ext cx="635000" cy="635000"/>
          </a:xfrm>
          <a:prstGeom prst="roundRect">
            <a:avLst>
              <a:gd name="adj" fmla="val 0"/>
            </a:avLst>
          </a:prstGeom>
          <a:solidFill>
            <a:srgbClr val="2563EB">
              <a:alpha val="9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9" name="AutoShape 9"/>
          <p:cNvSpPr/>
          <p:nvPr/>
        </p:nvSpPr>
        <p:spPr>
          <a:xfrm>
            <a:off x="1714500" y="3048000"/>
            <a:ext cx="2286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2400" b="1" i="0" u="none" strike="noStrike">
                <a:solidFill>
                  <a:srgbClr val="2563EB"/>
                </a:solidFill>
                <a:latin typeface="Noto Sans SC"/>
                <a:ea typeface="Noto Sans SC"/>
                <a:cs typeface="Noto Sans SC"/>
                <a:sym typeface="Noto Sans SC"/>
              </a:rPr>
              <a:t>＜ 40℃</a:t>
            </a:r>
            <a:endParaRPr lang="en-US" sz="1100"/>
          </a:p>
        </p:txBody>
      </p:sp>
      <p:sp>
        <p:nvSpPr>
          <p:cNvPr id="10" name="AutoShape 10"/>
          <p:cNvSpPr/>
          <p:nvPr/>
        </p:nvSpPr>
        <p:spPr>
          <a:xfrm>
            <a:off x="952500" y="3810000"/>
            <a:ext cx="29972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适宜饮用 · 温润适口</a:t>
            </a:r>
            <a:endParaRPr lang="en-US" sz="1100"/>
          </a:p>
        </p:txBody>
      </p:sp>
      <p:sp>
        <p:nvSpPr>
          <p:cNvPr id="11" name="AutoShape 11"/>
          <p:cNvSpPr/>
          <p:nvPr/>
        </p:nvSpPr>
        <p:spPr>
          <a:xfrm>
            <a:off x="952500" y="4318000"/>
            <a:ext cx="29972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08333"/>
              </a:lnSpc>
              <a:defRPr/>
            </a:pPr>
            <a:r>
              <a:rPr lang="en-US" sz="12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水温处于人体最舒适的直饮区间，无需等待冷却，随时补充水分，是日常办公与居家的最佳饮水状态。</a:t>
            </a:r>
            <a:endParaRPr lang="en-US" sz="1100"/>
          </a:p>
        </p:txBody>
      </p:sp>
      <p:sp>
        <p:nvSpPr>
          <p:cNvPr id="12" name="AutoShape 12"/>
          <p:cNvSpPr/>
          <p:nvPr/>
        </p:nvSpPr>
        <p:spPr>
          <a:xfrm>
            <a:off x="4406900" y="2794000"/>
            <a:ext cx="3378200" cy="2349500"/>
          </a:xfrm>
          <a:prstGeom prst="roundRect">
            <a:avLst>
              <a:gd name="adj" fmla="val 0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13" name="AutoShape 13"/>
          <p:cNvSpPr/>
          <p:nvPr/>
        </p:nvSpPr>
        <p:spPr>
          <a:xfrm>
            <a:off x="4406900" y="2794000"/>
            <a:ext cx="3378200" cy="76200"/>
          </a:xfrm>
          <a:prstGeom prst="roundRect">
            <a:avLst>
              <a:gd name="adj" fmla="val 0"/>
            </a:avLst>
          </a:prstGeom>
          <a:solidFill>
            <a:srgbClr val="10B981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14" name="AutoShape 14"/>
          <p:cNvSpPr/>
          <p:nvPr/>
        </p:nvSpPr>
        <p:spPr>
          <a:xfrm>
            <a:off x="4597400" y="3048000"/>
            <a:ext cx="635000" cy="635000"/>
          </a:xfrm>
          <a:prstGeom prst="roundRect">
            <a:avLst>
              <a:gd name="adj" fmla="val 0"/>
            </a:avLst>
          </a:prstGeom>
          <a:solidFill>
            <a:srgbClr val="10B981">
              <a:alpha val="9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15" name="AutoShape 15"/>
          <p:cNvSpPr/>
          <p:nvPr/>
        </p:nvSpPr>
        <p:spPr>
          <a:xfrm>
            <a:off x="5359400" y="3048000"/>
            <a:ext cx="2286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2400" b="1" i="0" u="none" strike="noStrike">
                <a:solidFill>
                  <a:srgbClr val="10B981"/>
                </a:solidFill>
                <a:latin typeface="Noto Sans SC"/>
                <a:ea typeface="Noto Sans SC"/>
                <a:cs typeface="Noto Sans SC"/>
                <a:sym typeface="Noto Sans SC"/>
              </a:rPr>
              <a:t>40℃ ~ 60℃</a:t>
            </a:r>
            <a:endParaRPr lang="en-US" sz="1100"/>
          </a:p>
        </p:txBody>
      </p:sp>
      <p:sp>
        <p:nvSpPr>
          <p:cNvPr id="16" name="AutoShape 16"/>
          <p:cNvSpPr/>
          <p:nvPr/>
        </p:nvSpPr>
        <p:spPr>
          <a:xfrm>
            <a:off x="4597400" y="3810000"/>
            <a:ext cx="29972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需稍作降温 · 入口微烫</a:t>
            </a:r>
            <a:endParaRPr lang="en-US" sz="1100"/>
          </a:p>
        </p:txBody>
      </p:sp>
      <p:sp>
        <p:nvSpPr>
          <p:cNvPr id="17" name="AutoShape 17"/>
          <p:cNvSpPr/>
          <p:nvPr/>
        </p:nvSpPr>
        <p:spPr>
          <a:xfrm>
            <a:off x="4597400" y="4318000"/>
            <a:ext cx="29972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08333"/>
              </a:lnSpc>
              <a:defRPr/>
            </a:pPr>
            <a:r>
              <a:rPr lang="en-US" sz="12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水温接近人体耐受上限，直接饮用可能刺激口腔。建议轻吹搅拌或静置数分钟，待温度回落至舒适区再饮用。</a:t>
            </a:r>
            <a:endParaRPr lang="en-US" sz="1100"/>
          </a:p>
        </p:txBody>
      </p:sp>
      <p:sp>
        <p:nvSpPr>
          <p:cNvPr id="18" name="AutoShape 18"/>
          <p:cNvSpPr/>
          <p:nvPr/>
        </p:nvSpPr>
        <p:spPr>
          <a:xfrm>
            <a:off x="8051800" y="2794000"/>
            <a:ext cx="3378200" cy="2349500"/>
          </a:xfrm>
          <a:prstGeom prst="roundRect">
            <a:avLst>
              <a:gd name="adj" fmla="val 0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19" name="AutoShape 19"/>
          <p:cNvSpPr/>
          <p:nvPr/>
        </p:nvSpPr>
        <p:spPr>
          <a:xfrm>
            <a:off x="8051800" y="2794000"/>
            <a:ext cx="3378200" cy="76200"/>
          </a:xfrm>
          <a:prstGeom prst="roundRect">
            <a:avLst>
              <a:gd name="adj" fmla="val 0"/>
            </a:avLst>
          </a:prstGeom>
          <a:solidFill>
            <a:srgbClr val="EF4444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20" name="AutoShape 20"/>
          <p:cNvSpPr/>
          <p:nvPr/>
        </p:nvSpPr>
        <p:spPr>
          <a:xfrm>
            <a:off x="8242300" y="3048000"/>
            <a:ext cx="635000" cy="635000"/>
          </a:xfrm>
          <a:prstGeom prst="roundRect">
            <a:avLst>
              <a:gd name="adj" fmla="val 0"/>
            </a:avLst>
          </a:prstGeom>
          <a:solidFill>
            <a:srgbClr val="EF4444">
              <a:alpha val="9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21" name="AutoShape 21"/>
          <p:cNvSpPr/>
          <p:nvPr/>
        </p:nvSpPr>
        <p:spPr>
          <a:xfrm>
            <a:off x="9004300" y="3048000"/>
            <a:ext cx="2286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2400" b="1" i="0" u="none" strike="noStrike">
                <a:solidFill>
                  <a:srgbClr val="EF4444"/>
                </a:solidFill>
                <a:latin typeface="Noto Sans SC"/>
                <a:ea typeface="Noto Sans SC"/>
                <a:cs typeface="Noto Sans SC"/>
                <a:sym typeface="Noto Sans SC"/>
              </a:rPr>
              <a:t>＞ 60℃</a:t>
            </a:r>
            <a:endParaRPr lang="en-US" sz="1100"/>
          </a:p>
        </p:txBody>
      </p:sp>
      <p:sp>
        <p:nvSpPr>
          <p:cNvPr id="22" name="AutoShape 22"/>
          <p:cNvSpPr/>
          <p:nvPr/>
        </p:nvSpPr>
        <p:spPr>
          <a:xfrm>
            <a:off x="8242300" y="3810000"/>
            <a:ext cx="29972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高温危险 · 谨防烫伤</a:t>
            </a:r>
            <a:endParaRPr lang="en-US" sz="1100"/>
          </a:p>
        </p:txBody>
      </p:sp>
      <p:sp>
        <p:nvSpPr>
          <p:cNvPr id="23" name="AutoShape 23"/>
          <p:cNvSpPr/>
          <p:nvPr/>
        </p:nvSpPr>
        <p:spPr>
          <a:xfrm>
            <a:off x="8242300" y="4318000"/>
            <a:ext cx="29972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08333"/>
              </a:lnSpc>
              <a:defRPr/>
            </a:pPr>
            <a:r>
              <a:rPr lang="en-US" sz="12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水温超过安全阈值，存在严重的烫伤风险。此时杯身醒目示警，提示用户必须等待自然冷却，确保饮用安全。</a:t>
            </a:r>
            <a:endParaRPr lang="en-US" sz="1100"/>
          </a:p>
        </p:txBody>
      </p:sp>
      <p:sp>
        <p:nvSpPr>
          <p:cNvPr id="24" name="AutoShape 24"/>
          <p:cNvSpPr/>
          <p:nvPr/>
        </p:nvSpPr>
        <p:spPr>
          <a:xfrm>
            <a:off x="762000" y="5334000"/>
            <a:ext cx="10668000" cy="1143000"/>
          </a:xfrm>
          <a:prstGeom prst="roundRect">
            <a:avLst>
              <a:gd name="adj" fmla="val 0"/>
            </a:avLst>
          </a:prstGeom>
          <a:solidFill>
            <a:srgbClr val="2563EB">
              <a:alpha val="6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 dirty="0"/>
          </a:p>
        </p:txBody>
      </p:sp>
      <p:sp>
        <p:nvSpPr>
          <p:cNvPr id="25" name="AutoShape 25"/>
          <p:cNvSpPr/>
          <p:nvPr/>
        </p:nvSpPr>
        <p:spPr>
          <a:xfrm>
            <a:off x="762000" y="5334000"/>
            <a:ext cx="50800" cy="1143000"/>
          </a:xfrm>
          <a:prstGeom prst="roundRect">
            <a:avLst>
              <a:gd name="adj" fmla="val 0"/>
            </a:avLst>
          </a:prstGeom>
          <a:solidFill>
            <a:srgbClr val="EF4444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26" name="AutoShape 26"/>
          <p:cNvSpPr/>
          <p:nvPr/>
        </p:nvSpPr>
        <p:spPr>
          <a:xfrm>
            <a:off x="1016000" y="5397500"/>
            <a:ext cx="1524000" cy="101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zh-CN" altLang="en-US" sz="1600" b="1" dirty="0">
                <a:solidFill>
                  <a:srgbClr val="2563EB"/>
                </a:solidFill>
                <a:latin typeface="Noto Sans SC"/>
                <a:ea typeface="Noto Sans SC"/>
                <a:sym typeface="Noto Sans SC"/>
              </a:rPr>
              <a:t>关键创新点</a:t>
            </a:r>
            <a:endParaRPr lang="en-US" sz="1100" dirty="0"/>
          </a:p>
        </p:txBody>
      </p:sp>
      <p:cxnSp>
        <p:nvCxnSpPr>
          <p:cNvPr id="27" name="Connector 27"/>
          <p:cNvCxnSpPr/>
          <p:nvPr/>
        </p:nvCxnSpPr>
        <p:spPr>
          <a:xfrm rot="5350892">
            <a:off x="2222500" y="5899195"/>
            <a:ext cx="889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D1D5DB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" name="AutoShape 28"/>
          <p:cNvSpPr/>
          <p:nvPr/>
        </p:nvSpPr>
        <p:spPr>
          <a:xfrm>
            <a:off x="2921000" y="5435600"/>
            <a:ext cx="8255000" cy="952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16666"/>
              </a:lnSpc>
              <a:defRPr/>
            </a:pPr>
            <a:r>
              <a:rPr lang="en-US" sz="1300" b="0" i="0" u="none" strike="noStrike" dirty="0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以物理变色替代电子传感，实现了</a:t>
            </a:r>
            <a:r>
              <a:rPr lang="en-US" sz="1300" b="1" i="0" u="none" strike="noStrike" dirty="0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零能耗运行</a:t>
            </a:r>
            <a:r>
              <a:rPr lang="en-US" sz="1300" b="0" i="0" u="none" strike="noStrike" dirty="0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与</a:t>
            </a:r>
            <a:r>
              <a:rPr lang="en-US" sz="1300" b="1" i="0" u="none" strike="noStrike" dirty="0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全天候可视化反馈</a:t>
            </a:r>
            <a:r>
              <a:rPr lang="en-US" sz="1300" b="0" i="0" u="none" strike="noStrike" dirty="0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。这种极简的设计不仅降低了产品维护成本，更通过直观的色彩语言，让老人、儿童等所有人群都能秒懂水温状态，真正做到了“科技让生活更安全、更简单”。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4F6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62000" y="508000"/>
            <a:ext cx="10795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>
              <a:lnSpc>
                <a:spcPct val="125000"/>
              </a:lnSpc>
              <a:defRPr/>
            </a:pPr>
            <a:r>
              <a:rPr lang="en-US" sz="3200" b="1" i="0" u="none" strike="noStrike" dirty="0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03 </a:t>
            </a:r>
            <a:r>
              <a:rPr lang="en-US" altLang="zh-CN" sz="3200" b="1" dirty="0" err="1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技术原理与实现</a:t>
            </a:r>
            <a:endParaRPr lang="en-US" altLang="zh-CN" sz="1800" dirty="0"/>
          </a:p>
          <a:p>
            <a:pPr marL="0" indent="0" algn="l">
              <a:lnSpc>
                <a:spcPct val="125000"/>
              </a:lnSpc>
              <a:defRPr/>
            </a:pPr>
            <a:endParaRPr lang="en-US" sz="1100" dirty="0"/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762000" y="1397000"/>
            <a:ext cx="2286000" cy="2286000"/>
          </a:xfrm>
          <a:prstGeom prst="rect">
            <a:avLst/>
          </a:prstGeom>
          <a:noFill/>
          <a:ln w="25400" cap="flat" cmpd="sng">
            <a:noFill/>
            <a:prstDash val="solid"/>
            <a:round/>
          </a:ln>
        </p:spPr>
      </p:pic>
      <p:sp>
        <p:nvSpPr>
          <p:cNvPr id="4" name="AutoShape 4"/>
          <p:cNvSpPr/>
          <p:nvPr/>
        </p:nvSpPr>
        <p:spPr>
          <a:xfrm>
            <a:off x="762000" y="3810000"/>
            <a:ext cx="2286000" cy="1270000"/>
          </a:xfrm>
          <a:prstGeom prst="roundRect">
            <a:avLst>
              <a:gd name="adj" fmla="val 0"/>
            </a:avLst>
          </a:prstGeom>
          <a:solidFill>
            <a:srgbClr val="2563EB">
              <a:alpha val="7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5" name="AutoShape 5"/>
          <p:cNvSpPr/>
          <p:nvPr/>
        </p:nvSpPr>
        <p:spPr>
          <a:xfrm>
            <a:off x="889000" y="3937000"/>
            <a:ext cx="2032000" cy="101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16666"/>
              </a:lnSpc>
              <a:defRPr/>
            </a:pPr>
            <a:r>
              <a:rPr lang="en-US" sz="1300" b="0" i="0" u="none" strike="noStrike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核心原料为食品级温致变色粉末，经特殊微胶囊包裹工艺处理，兼具优异的化学稳定性与生物安全性，是实现智能变色的关键内核。</a:t>
            </a:r>
            <a:endParaRPr lang="en-US" sz="1100"/>
          </a:p>
        </p:txBody>
      </p:sp>
      <p:cxnSp>
        <p:nvCxnSpPr>
          <p:cNvPr id="6" name="Connector 6"/>
          <p:cNvCxnSpPr/>
          <p:nvPr/>
        </p:nvCxnSpPr>
        <p:spPr>
          <a:xfrm rot="5388540">
            <a:off x="1460500" y="3295661"/>
            <a:ext cx="3810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D1D5DB">
                <a:alpha val="100000"/>
              </a:srgbClr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7" name="AutoShape 7"/>
          <p:cNvSpPr/>
          <p:nvPr/>
        </p:nvSpPr>
        <p:spPr>
          <a:xfrm>
            <a:off x="3556000" y="1397000"/>
            <a:ext cx="2730500" cy="2222500"/>
          </a:xfrm>
          <a:prstGeom prst="roundRect">
            <a:avLst>
              <a:gd name="adj" fmla="val 0"/>
            </a:avLst>
          </a:prstGeom>
          <a:solidFill>
            <a:srgbClr val="FFFFFF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8" name="AutoShape 8"/>
          <p:cNvSpPr/>
          <p:nvPr/>
        </p:nvSpPr>
        <p:spPr>
          <a:xfrm>
            <a:off x="3556000" y="1397000"/>
            <a:ext cx="2730500" cy="50800"/>
          </a:xfrm>
          <a:prstGeom prst="roundRect">
            <a:avLst>
              <a:gd name="adj" fmla="val 0"/>
            </a:avLst>
          </a:prstGeom>
          <a:solidFill>
            <a:srgbClr val="2563EB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9" name="AutoShape 9"/>
          <p:cNvSpPr/>
          <p:nvPr/>
        </p:nvSpPr>
        <p:spPr>
          <a:xfrm>
            <a:off x="3683000" y="1587500"/>
            <a:ext cx="24765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2563EB"/>
                </a:solidFill>
                <a:latin typeface="Noto Sans SC"/>
                <a:ea typeface="Noto Sans SC"/>
                <a:cs typeface="Noto Sans SC"/>
                <a:sym typeface="Noto Sans SC"/>
              </a:rPr>
              <a:t>核心定义</a:t>
            </a:r>
            <a:endParaRPr lang="en-US" sz="1100"/>
          </a:p>
        </p:txBody>
      </p:sp>
      <p:sp>
        <p:nvSpPr>
          <p:cNvPr id="10" name="AutoShape 10"/>
          <p:cNvSpPr/>
          <p:nvPr/>
        </p:nvSpPr>
        <p:spPr>
          <a:xfrm>
            <a:off x="3683000" y="2095500"/>
            <a:ext cx="2476500" cy="1333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200" b="0" i="0" u="none" strike="noStrike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一种随环境温度变化而发生颜色改变的功能性材料。区别于普通染料，其变色源于分子结构的物理性可逆转变，而非化学反应，因此具有极高的安全性与可控性。</a:t>
            </a:r>
            <a:endParaRPr lang="en-US" sz="1100"/>
          </a:p>
        </p:txBody>
      </p:sp>
      <p:sp>
        <p:nvSpPr>
          <p:cNvPr id="11" name="AutoShape 11"/>
          <p:cNvSpPr/>
          <p:nvPr/>
        </p:nvSpPr>
        <p:spPr>
          <a:xfrm>
            <a:off x="6413500" y="1397000"/>
            <a:ext cx="2730500" cy="2222500"/>
          </a:xfrm>
          <a:prstGeom prst="roundRect">
            <a:avLst>
              <a:gd name="adj" fmla="val 0"/>
            </a:avLst>
          </a:prstGeom>
          <a:solidFill>
            <a:srgbClr val="FFFFFF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12" name="AutoShape 12"/>
          <p:cNvSpPr/>
          <p:nvPr/>
        </p:nvSpPr>
        <p:spPr>
          <a:xfrm>
            <a:off x="6413500" y="1397000"/>
            <a:ext cx="2730500" cy="50800"/>
          </a:xfrm>
          <a:prstGeom prst="roundRect">
            <a:avLst>
              <a:gd name="adj" fmla="val 0"/>
            </a:avLst>
          </a:prstGeom>
          <a:solidFill>
            <a:srgbClr val="2563EB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13" name="AutoShape 13"/>
          <p:cNvSpPr/>
          <p:nvPr/>
        </p:nvSpPr>
        <p:spPr>
          <a:xfrm>
            <a:off x="6540500" y="1587500"/>
            <a:ext cx="24765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2563EB"/>
                </a:solidFill>
                <a:latin typeface="Noto Sans SC"/>
                <a:ea typeface="Noto Sans SC"/>
                <a:cs typeface="Noto Sans SC"/>
                <a:sym typeface="Noto Sans SC"/>
              </a:rPr>
              <a:t>变色机理</a:t>
            </a:r>
            <a:endParaRPr lang="en-US" sz="1100"/>
          </a:p>
        </p:txBody>
      </p:sp>
      <p:sp>
        <p:nvSpPr>
          <p:cNvPr id="14" name="AutoShape 14"/>
          <p:cNvSpPr/>
          <p:nvPr/>
        </p:nvSpPr>
        <p:spPr>
          <a:xfrm>
            <a:off x="6540500" y="2095500"/>
            <a:ext cx="2476500" cy="1333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200" b="0" i="0" u="none" strike="noStrike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温度触发材料内部分子发生晶格重组，导致其对可见光的吸收与反射光谱发生偏移。这种微观结构的动态变化，在宏观上直观表现为色彩的即时切换，响应迅速且精准。</a:t>
            </a:r>
            <a:endParaRPr lang="en-US" sz="1100"/>
          </a:p>
        </p:txBody>
      </p:sp>
      <p:sp>
        <p:nvSpPr>
          <p:cNvPr id="15" name="AutoShape 15"/>
          <p:cNvSpPr/>
          <p:nvPr/>
        </p:nvSpPr>
        <p:spPr>
          <a:xfrm>
            <a:off x="9271000" y="1397000"/>
            <a:ext cx="2730500" cy="2222500"/>
          </a:xfrm>
          <a:prstGeom prst="roundRect">
            <a:avLst>
              <a:gd name="adj" fmla="val 0"/>
            </a:avLst>
          </a:prstGeom>
          <a:solidFill>
            <a:srgbClr val="FFFFFF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16" name="AutoShape 16"/>
          <p:cNvSpPr/>
          <p:nvPr/>
        </p:nvSpPr>
        <p:spPr>
          <a:xfrm>
            <a:off x="9271000" y="1397000"/>
            <a:ext cx="2730500" cy="50800"/>
          </a:xfrm>
          <a:prstGeom prst="roundRect">
            <a:avLst>
              <a:gd name="adj" fmla="val 0"/>
            </a:avLst>
          </a:prstGeom>
          <a:solidFill>
            <a:srgbClr val="2563EB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17" name="AutoShape 17"/>
          <p:cNvSpPr/>
          <p:nvPr/>
        </p:nvSpPr>
        <p:spPr>
          <a:xfrm>
            <a:off x="9398000" y="1587500"/>
            <a:ext cx="24765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2563EB"/>
                </a:solidFill>
                <a:latin typeface="Noto Sans SC"/>
                <a:ea typeface="Noto Sans SC"/>
                <a:cs typeface="Noto Sans SC"/>
                <a:sym typeface="Noto Sans SC"/>
              </a:rPr>
              <a:t>严苛选材</a:t>
            </a:r>
            <a:endParaRPr lang="en-US" sz="1100"/>
          </a:p>
        </p:txBody>
      </p:sp>
      <p:sp>
        <p:nvSpPr>
          <p:cNvPr id="18" name="AutoShape 18"/>
          <p:cNvSpPr/>
          <p:nvPr/>
        </p:nvSpPr>
        <p:spPr>
          <a:xfrm>
            <a:off x="9398000" y="2095500"/>
            <a:ext cx="2476500" cy="1333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200" b="0" i="0" u="none" strike="noStrike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甄选国际标准食品级环保颜料，经过严格的耐候性测试。具备抗紫外线、耐摩擦、高循环次数的特性，在满足安全接触饮水标准的同时，保证产品长期使用不褪色、不变质。</a:t>
            </a:r>
            <a:endParaRPr lang="en-US" sz="1100"/>
          </a:p>
        </p:txBody>
      </p:sp>
      <p:sp>
        <p:nvSpPr>
          <p:cNvPr id="19" name="AutoShape 19"/>
          <p:cNvSpPr/>
          <p:nvPr/>
        </p:nvSpPr>
        <p:spPr>
          <a:xfrm>
            <a:off x="3556000" y="3810000"/>
            <a:ext cx="8445500" cy="952500"/>
          </a:xfrm>
          <a:prstGeom prst="roundRect">
            <a:avLst>
              <a:gd name="adj" fmla="val 0"/>
            </a:avLst>
          </a:prstGeom>
          <a:solidFill>
            <a:srgbClr val="DBEAFE">
              <a:alpha val="4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20" name="AutoShape 20"/>
          <p:cNvSpPr/>
          <p:nvPr/>
        </p:nvSpPr>
        <p:spPr>
          <a:xfrm>
            <a:off x="3746500" y="3911600"/>
            <a:ext cx="80645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16666"/>
              </a:lnSpc>
              <a:defRPr/>
            </a:pPr>
            <a:r>
              <a:rPr lang="en-US" sz="1300" b="0" i="0" u="none" strike="noStrike">
                <a:solidFill>
                  <a:srgbClr val="1E40AF"/>
                </a:solidFill>
                <a:latin typeface="Noto Sans SC"/>
                <a:ea typeface="Noto Sans SC"/>
                <a:cs typeface="Noto Sans SC"/>
                <a:sym typeface="Noto Sans SC"/>
              </a:rPr>
              <a:t>当水温接触杯体时，内置的智能温感系统即刻启动，通过四个连贯的物理过程完成信息的视觉化呈现。这一过程无需电池或外部供电，完全依靠材料本身的物理特性实现。</a:t>
            </a:r>
            <a:endParaRPr lang="en-US" sz="1100"/>
          </a:p>
        </p:txBody>
      </p:sp>
      <p:sp>
        <p:nvSpPr>
          <p:cNvPr id="21" name="AutoShape 21"/>
          <p:cNvSpPr/>
          <p:nvPr/>
        </p:nvSpPr>
        <p:spPr>
          <a:xfrm>
            <a:off x="3556000" y="4889500"/>
            <a:ext cx="2032000" cy="1714500"/>
          </a:xfrm>
          <a:prstGeom prst="roundRect">
            <a:avLst>
              <a:gd name="adj" fmla="val 0"/>
            </a:avLst>
          </a:prstGeom>
          <a:solidFill>
            <a:srgbClr val="FFFFFF">
              <a:alpha val="100000"/>
            </a:srgbClr>
          </a:solidFill>
          <a:ln w="12700" cap="flat" cmpd="sng">
            <a:solidFill>
              <a:srgbClr val="E2E8F0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22" name="Picture 22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57600" y="4978400"/>
            <a:ext cx="279400" cy="279400"/>
          </a:xfrm>
          <a:prstGeom prst="rect">
            <a:avLst/>
          </a:prstGeom>
        </p:spPr>
      </p:pic>
      <p:sp>
        <p:nvSpPr>
          <p:cNvPr id="23" name="AutoShape 23"/>
          <p:cNvSpPr/>
          <p:nvPr/>
        </p:nvSpPr>
        <p:spPr>
          <a:xfrm>
            <a:off x="4038600" y="4953000"/>
            <a:ext cx="1498600" cy="3302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400" b="1" i="0" u="none" strike="noStrike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温度感应</a:t>
            </a:r>
            <a:endParaRPr lang="en-US" sz="1100"/>
          </a:p>
        </p:txBody>
      </p:sp>
      <p:sp>
        <p:nvSpPr>
          <p:cNvPr id="24" name="AutoShape 24"/>
          <p:cNvSpPr/>
          <p:nvPr/>
        </p:nvSpPr>
        <p:spPr>
          <a:xfrm>
            <a:off x="3657600" y="5461000"/>
            <a:ext cx="1841500" cy="101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08333"/>
              </a:lnSpc>
              <a:defRPr/>
            </a:pPr>
            <a:r>
              <a:rPr lang="en-US" sz="12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杯内水温通过高导热内胆迅速传导至表层，精准捕捉微小的温度波动。</a:t>
            </a:r>
            <a:endParaRPr lang="en-US" sz="1100"/>
          </a:p>
        </p:txBody>
      </p:sp>
      <p:sp>
        <p:nvSpPr>
          <p:cNvPr id="25" name="AutoShape 25"/>
          <p:cNvSpPr/>
          <p:nvPr/>
        </p:nvSpPr>
        <p:spPr>
          <a:xfrm>
            <a:off x="5676900" y="4889500"/>
            <a:ext cx="2032000" cy="1714500"/>
          </a:xfrm>
          <a:prstGeom prst="roundRect">
            <a:avLst>
              <a:gd name="adj" fmla="val 0"/>
            </a:avLst>
          </a:prstGeom>
          <a:solidFill>
            <a:srgbClr val="FFFFFF">
              <a:alpha val="100000"/>
            </a:srgbClr>
          </a:solidFill>
          <a:ln w="12700" cap="flat" cmpd="sng">
            <a:solidFill>
              <a:srgbClr val="E2E8F0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26" name="Picture 26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78500" y="4978400"/>
            <a:ext cx="279400" cy="279400"/>
          </a:xfrm>
          <a:prstGeom prst="rect">
            <a:avLst/>
          </a:prstGeom>
        </p:spPr>
      </p:pic>
      <p:sp>
        <p:nvSpPr>
          <p:cNvPr id="27" name="AutoShape 27"/>
          <p:cNvSpPr/>
          <p:nvPr/>
        </p:nvSpPr>
        <p:spPr>
          <a:xfrm>
            <a:off x="6159500" y="4953000"/>
            <a:ext cx="1498600" cy="3302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400" b="1" i="0" u="none" strike="noStrike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结构改变</a:t>
            </a:r>
            <a:endParaRPr lang="en-US" sz="1100"/>
          </a:p>
        </p:txBody>
      </p:sp>
      <p:sp>
        <p:nvSpPr>
          <p:cNvPr id="28" name="AutoShape 28"/>
          <p:cNvSpPr/>
          <p:nvPr/>
        </p:nvSpPr>
        <p:spPr>
          <a:xfrm>
            <a:off x="5778500" y="5461000"/>
            <a:ext cx="1841500" cy="101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08333"/>
              </a:lnSpc>
              <a:defRPr/>
            </a:pPr>
            <a:r>
              <a:rPr lang="en-US" sz="12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温变材料分子随热量发生可逆晶格重组，开启微观结构的动态变化。</a:t>
            </a:r>
            <a:endParaRPr lang="en-US" sz="1100"/>
          </a:p>
        </p:txBody>
      </p:sp>
      <p:sp>
        <p:nvSpPr>
          <p:cNvPr id="29" name="AutoShape 29"/>
          <p:cNvSpPr/>
          <p:nvPr/>
        </p:nvSpPr>
        <p:spPr>
          <a:xfrm>
            <a:off x="7785100" y="4889500"/>
            <a:ext cx="2032000" cy="1714500"/>
          </a:xfrm>
          <a:prstGeom prst="roundRect">
            <a:avLst>
              <a:gd name="adj" fmla="val 0"/>
            </a:avLst>
          </a:prstGeom>
          <a:solidFill>
            <a:srgbClr val="FFFFFF">
              <a:alpha val="100000"/>
            </a:srgbClr>
          </a:solidFill>
          <a:ln w="12700" cap="flat" cmpd="sng">
            <a:solidFill>
              <a:srgbClr val="E2E8F0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30" name="Picture 30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86700" y="4978400"/>
            <a:ext cx="279400" cy="279400"/>
          </a:xfrm>
          <a:prstGeom prst="rect">
            <a:avLst/>
          </a:prstGeom>
        </p:spPr>
      </p:pic>
      <p:sp>
        <p:nvSpPr>
          <p:cNvPr id="31" name="AutoShape 31"/>
          <p:cNvSpPr/>
          <p:nvPr/>
        </p:nvSpPr>
        <p:spPr>
          <a:xfrm>
            <a:off x="8267700" y="4953000"/>
            <a:ext cx="1498600" cy="3302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400" b="1" i="0" u="none" strike="noStrike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颜色呈现</a:t>
            </a:r>
            <a:endParaRPr lang="en-US" sz="1100"/>
          </a:p>
        </p:txBody>
      </p:sp>
      <p:sp>
        <p:nvSpPr>
          <p:cNvPr id="32" name="AutoShape 32"/>
          <p:cNvSpPr/>
          <p:nvPr/>
        </p:nvSpPr>
        <p:spPr>
          <a:xfrm>
            <a:off x="7886700" y="5461000"/>
            <a:ext cx="1841500" cy="101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08333"/>
              </a:lnSpc>
              <a:defRPr/>
            </a:pPr>
            <a:r>
              <a:rPr lang="en-US" sz="12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光谱吸收特性改变，杯身呈现蓝、绿、红三色变化，直观反馈水温状态。</a:t>
            </a:r>
            <a:endParaRPr lang="en-US" sz="1100"/>
          </a:p>
        </p:txBody>
      </p:sp>
      <p:sp>
        <p:nvSpPr>
          <p:cNvPr id="33" name="AutoShape 33"/>
          <p:cNvSpPr/>
          <p:nvPr/>
        </p:nvSpPr>
        <p:spPr>
          <a:xfrm>
            <a:off x="9880600" y="4889500"/>
            <a:ext cx="2032000" cy="1714500"/>
          </a:xfrm>
          <a:prstGeom prst="roundRect">
            <a:avLst>
              <a:gd name="adj" fmla="val 0"/>
            </a:avLst>
          </a:prstGeom>
          <a:solidFill>
            <a:srgbClr val="FFFFFF">
              <a:alpha val="100000"/>
            </a:srgbClr>
          </a:solidFill>
          <a:ln w="12700" cap="flat" cmpd="sng">
            <a:solidFill>
              <a:srgbClr val="E2E8F0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34" name="Picture 34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982200" y="4978400"/>
            <a:ext cx="279400" cy="279400"/>
          </a:xfrm>
          <a:prstGeom prst="rect">
            <a:avLst/>
          </a:prstGeom>
        </p:spPr>
      </p:pic>
      <p:sp>
        <p:nvSpPr>
          <p:cNvPr id="35" name="AutoShape 35"/>
          <p:cNvSpPr/>
          <p:nvPr/>
        </p:nvSpPr>
        <p:spPr>
          <a:xfrm>
            <a:off x="10363200" y="4953000"/>
            <a:ext cx="1498600" cy="3302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400" b="1" i="0" u="none" strike="noStrike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可逆循环</a:t>
            </a:r>
            <a:endParaRPr lang="en-US" sz="1100"/>
          </a:p>
        </p:txBody>
      </p:sp>
      <p:sp>
        <p:nvSpPr>
          <p:cNvPr id="36" name="AutoShape 36"/>
          <p:cNvSpPr/>
          <p:nvPr/>
        </p:nvSpPr>
        <p:spPr>
          <a:xfrm>
            <a:off x="9982200" y="5461000"/>
            <a:ext cx="1841500" cy="101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08333"/>
              </a:lnSpc>
              <a:defRPr/>
            </a:pPr>
            <a:r>
              <a:rPr lang="en-US" sz="12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物理过程无损材料，温度复原后颜色自动回归，支持数万次反复循环使用。</a:t>
            </a:r>
            <a:endParaRPr lang="en-US" sz="1100"/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78727536-F3AE-5618-B1D0-9197044F5361}"/>
              </a:ext>
            </a:extLst>
          </p:cNvPr>
          <p:cNvSpPr/>
          <p:nvPr/>
        </p:nvSpPr>
        <p:spPr>
          <a:xfrm>
            <a:off x="2106827" y="1397000"/>
            <a:ext cx="941173" cy="376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4F6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62000" y="508000"/>
            <a:ext cx="10668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>
              <a:lnSpc>
                <a:spcPct val="125000"/>
              </a:lnSpc>
              <a:defRPr/>
            </a:pPr>
            <a:r>
              <a:rPr lang="en-US" sz="3200" b="1" i="0" u="none" strike="noStrike" dirty="0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04 </a:t>
            </a:r>
            <a:r>
              <a:rPr lang="en-US" altLang="zh-CN" sz="3200" b="1" dirty="0" err="1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发展规划与展望</a:t>
            </a:r>
            <a:endParaRPr lang="en-US" altLang="zh-CN" sz="1800" dirty="0"/>
          </a:p>
          <a:p>
            <a:pPr marL="0" indent="0" algn="l">
              <a:lnSpc>
                <a:spcPct val="125000"/>
              </a:lnSpc>
              <a:defRPr/>
            </a:pPr>
            <a:endParaRPr lang="en-US" sz="1100" dirty="0"/>
          </a:p>
        </p:txBody>
      </p:sp>
      <p:sp>
        <p:nvSpPr>
          <p:cNvPr id="3" name="AutoShape 3"/>
          <p:cNvSpPr/>
          <p:nvPr/>
        </p:nvSpPr>
        <p:spPr>
          <a:xfrm>
            <a:off x="762000" y="1524000"/>
            <a:ext cx="2603500" cy="4318000"/>
          </a:xfrm>
          <a:prstGeom prst="roundRect">
            <a:avLst>
              <a:gd name="adj" fmla="val 0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4" name="AutoShape 4"/>
          <p:cNvSpPr/>
          <p:nvPr/>
        </p:nvSpPr>
        <p:spPr>
          <a:xfrm>
            <a:off x="762000" y="1524000"/>
            <a:ext cx="2603500" cy="1016000"/>
          </a:xfrm>
          <a:prstGeom prst="roundRect">
            <a:avLst>
              <a:gd name="adj" fmla="val 0"/>
            </a:avLst>
          </a:prstGeom>
          <a:solidFill>
            <a:srgbClr val="2563EB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5" name="AutoShape 5"/>
          <p:cNvSpPr/>
          <p:nvPr/>
        </p:nvSpPr>
        <p:spPr>
          <a:xfrm>
            <a:off x="762000" y="1651000"/>
            <a:ext cx="26035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ctr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阶段一 | 1-2个月</a:t>
            </a:r>
            <a:endParaRPr lang="en-US" sz="1100"/>
          </a:p>
        </p:txBody>
      </p:sp>
      <p:sp>
        <p:nvSpPr>
          <p:cNvPr id="6" name="AutoShape 6"/>
          <p:cNvSpPr/>
          <p:nvPr/>
        </p:nvSpPr>
        <p:spPr>
          <a:xfrm>
            <a:off x="762000" y="2667000"/>
            <a:ext cx="26035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ctr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原型设计</a:t>
            </a:r>
            <a:endParaRPr lang="en-US" sz="1100"/>
          </a:p>
        </p:txBody>
      </p:sp>
      <p:cxnSp>
        <p:nvCxnSpPr>
          <p:cNvPr id="7" name="Connector 7"/>
          <p:cNvCxnSpPr/>
          <p:nvPr/>
        </p:nvCxnSpPr>
        <p:spPr>
          <a:xfrm rot="-19644">
            <a:off x="952518" y="3359150"/>
            <a:ext cx="22225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" name="AutoShape 8"/>
          <p:cNvSpPr/>
          <p:nvPr/>
        </p:nvSpPr>
        <p:spPr>
          <a:xfrm>
            <a:off x="825500" y="3556000"/>
            <a:ext cx="2476500" cy="203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3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完成杯身核心结构设计与温变涂层方案的迭代优化，制作高精度3D打印原型并开展初步功能验证，重点确认产品基础形态与核心温控逻辑是否符合最初的设计预期，为后续开发打下坚实基础。</a:t>
            </a:r>
            <a:endParaRPr lang="en-US" sz="1100"/>
          </a:p>
        </p:txBody>
      </p:sp>
      <p:sp>
        <p:nvSpPr>
          <p:cNvPr id="9" name="AutoShape 9"/>
          <p:cNvSpPr/>
          <p:nvPr/>
        </p:nvSpPr>
        <p:spPr>
          <a:xfrm>
            <a:off x="3530600" y="1524000"/>
            <a:ext cx="2603500" cy="4318000"/>
          </a:xfrm>
          <a:prstGeom prst="roundRect">
            <a:avLst>
              <a:gd name="adj" fmla="val 0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10" name="AutoShape 10"/>
          <p:cNvSpPr/>
          <p:nvPr/>
        </p:nvSpPr>
        <p:spPr>
          <a:xfrm>
            <a:off x="3530600" y="1524000"/>
            <a:ext cx="2603500" cy="1016000"/>
          </a:xfrm>
          <a:prstGeom prst="roundRect">
            <a:avLst>
              <a:gd name="adj" fmla="val 0"/>
            </a:avLst>
          </a:prstGeom>
          <a:solidFill>
            <a:srgbClr val="2563EB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11" name="AutoShape 11"/>
          <p:cNvSpPr/>
          <p:nvPr/>
        </p:nvSpPr>
        <p:spPr>
          <a:xfrm>
            <a:off x="3530600" y="1651000"/>
            <a:ext cx="26035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ctr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阶段二 | 2-3个月</a:t>
            </a:r>
            <a:endParaRPr lang="en-US" sz="1100"/>
          </a:p>
        </p:txBody>
      </p:sp>
      <p:sp>
        <p:nvSpPr>
          <p:cNvPr id="12" name="AutoShape 12"/>
          <p:cNvSpPr/>
          <p:nvPr/>
        </p:nvSpPr>
        <p:spPr>
          <a:xfrm>
            <a:off x="3530600" y="2667000"/>
            <a:ext cx="26035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ctr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样品测试</a:t>
            </a:r>
            <a:endParaRPr lang="en-US" sz="1100"/>
          </a:p>
        </p:txBody>
      </p:sp>
      <p:cxnSp>
        <p:nvCxnSpPr>
          <p:cNvPr id="13" name="Connector 13"/>
          <p:cNvCxnSpPr/>
          <p:nvPr/>
        </p:nvCxnSpPr>
        <p:spPr>
          <a:xfrm rot="-19644">
            <a:off x="3721118" y="3359150"/>
            <a:ext cx="22225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" name="AutoShape 14"/>
          <p:cNvSpPr/>
          <p:nvPr/>
        </p:nvSpPr>
        <p:spPr>
          <a:xfrm>
            <a:off x="3594100" y="3556000"/>
            <a:ext cx="2476500" cy="203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3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在真实环境中测试不同温度下的显色稳定性、涂层耐磨强度及食品级安全指标。依据实测数据对材料配方与生产工艺进行针对性迭代优化，全面排查潜在问题，为后续规模化量产筑牢质量与安全双重保障。</a:t>
            </a:r>
            <a:endParaRPr lang="en-US" sz="1100"/>
          </a:p>
        </p:txBody>
      </p:sp>
      <p:sp>
        <p:nvSpPr>
          <p:cNvPr id="15" name="AutoShape 15"/>
          <p:cNvSpPr/>
          <p:nvPr/>
        </p:nvSpPr>
        <p:spPr>
          <a:xfrm>
            <a:off x="6299200" y="1524000"/>
            <a:ext cx="2603500" cy="4318000"/>
          </a:xfrm>
          <a:prstGeom prst="roundRect">
            <a:avLst>
              <a:gd name="adj" fmla="val 0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16" name="AutoShape 16"/>
          <p:cNvSpPr/>
          <p:nvPr/>
        </p:nvSpPr>
        <p:spPr>
          <a:xfrm>
            <a:off x="6299200" y="1524000"/>
            <a:ext cx="2603500" cy="1016000"/>
          </a:xfrm>
          <a:prstGeom prst="roundRect">
            <a:avLst>
              <a:gd name="adj" fmla="val 0"/>
            </a:avLst>
          </a:prstGeom>
          <a:solidFill>
            <a:srgbClr val="2563EB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17" name="AutoShape 17"/>
          <p:cNvSpPr/>
          <p:nvPr/>
        </p:nvSpPr>
        <p:spPr>
          <a:xfrm>
            <a:off x="6299200" y="1651000"/>
            <a:ext cx="26035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ctr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阶段三 | 3-4个月</a:t>
            </a:r>
            <a:endParaRPr lang="en-US" sz="1100"/>
          </a:p>
        </p:txBody>
      </p:sp>
      <p:sp>
        <p:nvSpPr>
          <p:cNvPr id="18" name="AutoShape 18"/>
          <p:cNvSpPr/>
          <p:nvPr/>
        </p:nvSpPr>
        <p:spPr>
          <a:xfrm>
            <a:off x="6299200" y="2667000"/>
            <a:ext cx="26035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ctr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量产准备</a:t>
            </a:r>
            <a:endParaRPr lang="en-US" sz="1100"/>
          </a:p>
        </p:txBody>
      </p:sp>
      <p:cxnSp>
        <p:nvCxnSpPr>
          <p:cNvPr id="19" name="Connector 19"/>
          <p:cNvCxnSpPr/>
          <p:nvPr/>
        </p:nvCxnSpPr>
        <p:spPr>
          <a:xfrm rot="-19644">
            <a:off x="6489718" y="3359150"/>
            <a:ext cx="22225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" name="AutoShape 20"/>
          <p:cNvSpPr/>
          <p:nvPr/>
        </p:nvSpPr>
        <p:spPr>
          <a:xfrm>
            <a:off x="6362700" y="3556000"/>
            <a:ext cx="2476500" cy="203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3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深度对接专业生产工厂完成专属模具开发与生产工艺的最终固化，同时敲定核心供应链体系。通过精细化测算严格控制单件生产成本，完成产线调试与小批量试产，实现量产前的全要素准备工作，确保产能稳定。</a:t>
            </a:r>
            <a:endParaRPr lang="en-US" sz="1100"/>
          </a:p>
        </p:txBody>
      </p:sp>
      <p:sp>
        <p:nvSpPr>
          <p:cNvPr id="21" name="AutoShape 21"/>
          <p:cNvSpPr/>
          <p:nvPr/>
        </p:nvSpPr>
        <p:spPr>
          <a:xfrm>
            <a:off x="9067800" y="1524000"/>
            <a:ext cx="2603500" cy="4318000"/>
          </a:xfrm>
          <a:prstGeom prst="roundRect">
            <a:avLst>
              <a:gd name="adj" fmla="val 0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22" name="AutoShape 22"/>
          <p:cNvSpPr/>
          <p:nvPr/>
        </p:nvSpPr>
        <p:spPr>
          <a:xfrm>
            <a:off x="9067800" y="1524000"/>
            <a:ext cx="2603500" cy="1016000"/>
          </a:xfrm>
          <a:prstGeom prst="roundRect">
            <a:avLst>
              <a:gd name="adj" fmla="val 0"/>
            </a:avLst>
          </a:prstGeom>
          <a:solidFill>
            <a:srgbClr val="2563EB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23" name="AutoShape 23"/>
          <p:cNvSpPr/>
          <p:nvPr/>
        </p:nvSpPr>
        <p:spPr>
          <a:xfrm>
            <a:off x="9067800" y="1651000"/>
            <a:ext cx="26035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ctr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阶段四 | 长期推进</a:t>
            </a:r>
            <a:endParaRPr lang="en-US" sz="1100"/>
          </a:p>
        </p:txBody>
      </p:sp>
      <p:sp>
        <p:nvSpPr>
          <p:cNvPr id="24" name="AutoShape 24"/>
          <p:cNvSpPr/>
          <p:nvPr/>
        </p:nvSpPr>
        <p:spPr>
          <a:xfrm>
            <a:off x="9067800" y="2667000"/>
            <a:ext cx="26035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ctr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市场推广</a:t>
            </a:r>
            <a:endParaRPr lang="en-US" sz="1100"/>
          </a:p>
        </p:txBody>
      </p:sp>
      <p:cxnSp>
        <p:nvCxnSpPr>
          <p:cNvPr id="25" name="Connector 25"/>
          <p:cNvCxnSpPr/>
          <p:nvPr/>
        </p:nvCxnSpPr>
        <p:spPr>
          <a:xfrm rot="-19644">
            <a:off x="9258318" y="3359150"/>
            <a:ext cx="22225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" name="AutoShape 26"/>
          <p:cNvSpPr/>
          <p:nvPr/>
        </p:nvSpPr>
        <p:spPr>
          <a:xfrm>
            <a:off x="9131300" y="3556000"/>
            <a:ext cx="2476500" cy="203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3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整合线上主流电商平台与线下商超渠道同步铺货，全渠道触达年轻消费群体。持续收集用户真实使用反馈，基于数据洞察快速迭代产品功能与外观体验，同时配合内容营销提升品牌认知，稳步扩大市场份额与口碑。</a:t>
            </a:r>
            <a:endParaRPr lang="en-US" sz="11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4F6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62000" y="508000"/>
            <a:ext cx="10668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>
              <a:lnSpc>
                <a:spcPct val="125000"/>
              </a:lnSpc>
              <a:defRPr/>
            </a:pPr>
            <a:r>
              <a:rPr lang="en-US" sz="3200" b="1" i="0" u="none" strike="noStrike" dirty="0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04 </a:t>
            </a:r>
            <a:r>
              <a:rPr lang="en-US" altLang="zh-CN" sz="3200" b="1" dirty="0" err="1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发展规划与展望</a:t>
            </a:r>
            <a:endParaRPr lang="en-US" altLang="zh-CN" sz="1800" dirty="0"/>
          </a:p>
          <a:p>
            <a:pPr marL="0" indent="0" algn="l">
              <a:lnSpc>
                <a:spcPct val="125000"/>
              </a:lnSpc>
              <a:defRPr/>
            </a:pPr>
            <a:endParaRPr lang="en-US" sz="1100" dirty="0"/>
          </a:p>
        </p:txBody>
      </p:sp>
      <p:sp>
        <p:nvSpPr>
          <p:cNvPr id="3" name="AutoShape 3"/>
          <p:cNvSpPr/>
          <p:nvPr/>
        </p:nvSpPr>
        <p:spPr>
          <a:xfrm>
            <a:off x="762000" y="1524000"/>
            <a:ext cx="3467100" cy="4572000"/>
          </a:xfrm>
          <a:prstGeom prst="roundRect">
            <a:avLst>
              <a:gd name="adj" fmla="val 0"/>
            </a:avLst>
          </a:prstGeom>
          <a:solidFill>
            <a:srgbClr val="FFFFFF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4" name="AutoShape 4"/>
          <p:cNvSpPr/>
          <p:nvPr/>
        </p:nvSpPr>
        <p:spPr>
          <a:xfrm>
            <a:off x="762000" y="1524000"/>
            <a:ext cx="3467100" cy="50800"/>
          </a:xfrm>
          <a:prstGeom prst="roundRect">
            <a:avLst>
              <a:gd name="adj" fmla="val 0"/>
            </a:avLst>
          </a:prstGeom>
          <a:solidFill>
            <a:srgbClr val="2563EB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5" name="AutoShape 5"/>
          <p:cNvSpPr/>
          <p:nvPr/>
        </p:nvSpPr>
        <p:spPr>
          <a:xfrm>
            <a:off x="952500" y="1841500"/>
            <a:ext cx="609600" cy="609600"/>
          </a:xfrm>
          <a:prstGeom prst="roundRect">
            <a:avLst>
              <a:gd name="adj" fmla="val 0"/>
            </a:avLst>
          </a:prstGeom>
          <a:solidFill>
            <a:srgbClr val="2563EB">
              <a:alpha val="8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3300" y="1892300"/>
            <a:ext cx="508000" cy="508000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1714500" y="1841500"/>
            <a:ext cx="2286000" cy="6096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市场规模</a:t>
            </a:r>
            <a:endParaRPr lang="en-US" sz="1100"/>
          </a:p>
        </p:txBody>
      </p:sp>
      <p:cxnSp>
        <p:nvCxnSpPr>
          <p:cNvPr id="8" name="Connector 8"/>
          <p:cNvCxnSpPr/>
          <p:nvPr/>
        </p:nvCxnSpPr>
        <p:spPr>
          <a:xfrm rot="-14147">
            <a:off x="952513" y="2660650"/>
            <a:ext cx="30861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F3F4F6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" name="AutoShape 9"/>
          <p:cNvSpPr/>
          <p:nvPr/>
        </p:nvSpPr>
        <p:spPr>
          <a:xfrm>
            <a:off x="952500" y="2857500"/>
            <a:ext cx="3086100" cy="825500"/>
          </a:xfrm>
          <a:prstGeom prst="roundRect">
            <a:avLst>
              <a:gd name="adj" fmla="val 0"/>
            </a:avLst>
          </a:prstGeom>
          <a:solidFill>
            <a:srgbClr val="2563EB">
              <a:alpha val="5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10" name="AutoShape 10"/>
          <p:cNvSpPr/>
          <p:nvPr/>
        </p:nvSpPr>
        <p:spPr>
          <a:xfrm>
            <a:off x="1079500" y="2921000"/>
            <a:ext cx="2832100" cy="698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400" b="1" i="0" u="none" strike="noStrike">
                <a:solidFill>
                  <a:srgbClr val="2563EB"/>
                </a:solidFill>
                <a:latin typeface="Noto Sans SC"/>
                <a:ea typeface="Noto Sans SC"/>
                <a:cs typeface="Noto Sans SC"/>
                <a:sym typeface="Noto Sans SC"/>
              </a:rPr>
              <a:t>刚需市场蓝海，趋势明确</a:t>
            </a:r>
            <a:endParaRPr lang="en-US" sz="1100"/>
          </a:p>
        </p:txBody>
      </p:sp>
      <p:sp>
        <p:nvSpPr>
          <p:cNvPr id="11" name="AutoShape 11"/>
          <p:cNvSpPr/>
          <p:nvPr/>
        </p:nvSpPr>
        <p:spPr>
          <a:xfrm>
            <a:off x="952500" y="3873500"/>
            <a:ext cx="3086100" cy="1968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2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全球水杯市场体量巨大，用户对产品的需求已从单一的饮水容器向安全、健康、智能化升级。其中，儿童与老年群体作为易受伤害的核心保护对象，对防烫、安全材质产品的需求持续攀升，为具备核心技术的创新产品提供了广阔的市场增长空间。</a:t>
            </a:r>
            <a:endParaRPr lang="en-US" sz="1100"/>
          </a:p>
        </p:txBody>
      </p:sp>
      <p:sp>
        <p:nvSpPr>
          <p:cNvPr id="12" name="AutoShape 12"/>
          <p:cNvSpPr/>
          <p:nvPr/>
        </p:nvSpPr>
        <p:spPr>
          <a:xfrm>
            <a:off x="4394200" y="1524000"/>
            <a:ext cx="3467100" cy="4572000"/>
          </a:xfrm>
          <a:prstGeom prst="roundRect">
            <a:avLst>
              <a:gd name="adj" fmla="val 0"/>
            </a:avLst>
          </a:prstGeom>
          <a:solidFill>
            <a:srgbClr val="EFF6FF">
              <a:alpha val="100000"/>
            </a:srgbClr>
          </a:solidFill>
          <a:ln w="12700" cap="flat" cmpd="sng">
            <a:solidFill>
              <a:srgbClr val="BFDBFE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13" name="AutoShape 13"/>
          <p:cNvSpPr/>
          <p:nvPr/>
        </p:nvSpPr>
        <p:spPr>
          <a:xfrm>
            <a:off x="4394200" y="1524000"/>
            <a:ext cx="3467100" cy="50800"/>
          </a:xfrm>
          <a:prstGeom prst="roundRect">
            <a:avLst>
              <a:gd name="adj" fmla="val 0"/>
            </a:avLst>
          </a:prstGeom>
          <a:solidFill>
            <a:srgbClr val="2563EB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14" name="AutoShape 14"/>
          <p:cNvSpPr/>
          <p:nvPr/>
        </p:nvSpPr>
        <p:spPr>
          <a:xfrm>
            <a:off x="4584700" y="1841500"/>
            <a:ext cx="609600" cy="609600"/>
          </a:xfrm>
          <a:prstGeom prst="roundRect">
            <a:avLst>
              <a:gd name="adj" fmla="val 0"/>
            </a:avLst>
          </a:prstGeom>
          <a:solidFill>
            <a:srgbClr val="2563EB">
              <a:alpha val="12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35500" y="1892300"/>
            <a:ext cx="508000" cy="508000"/>
          </a:xfrm>
          <a:prstGeom prst="rect">
            <a:avLst/>
          </a:prstGeom>
        </p:spPr>
      </p:pic>
      <p:sp>
        <p:nvSpPr>
          <p:cNvPr id="16" name="AutoShape 16"/>
          <p:cNvSpPr/>
          <p:nvPr/>
        </p:nvSpPr>
        <p:spPr>
          <a:xfrm>
            <a:off x="5346700" y="1841500"/>
            <a:ext cx="2286000" cy="6096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商业模式</a:t>
            </a:r>
            <a:endParaRPr lang="en-US" sz="1100"/>
          </a:p>
        </p:txBody>
      </p:sp>
      <p:cxnSp>
        <p:nvCxnSpPr>
          <p:cNvPr id="17" name="Connector 17"/>
          <p:cNvCxnSpPr/>
          <p:nvPr/>
        </p:nvCxnSpPr>
        <p:spPr>
          <a:xfrm rot="-14147">
            <a:off x="4584713" y="2660650"/>
            <a:ext cx="30861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BFDBFE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" name="AutoShape 18"/>
          <p:cNvSpPr/>
          <p:nvPr/>
        </p:nvSpPr>
        <p:spPr>
          <a:xfrm>
            <a:off x="4584700" y="2857500"/>
            <a:ext cx="3086100" cy="825500"/>
          </a:xfrm>
          <a:prstGeom prst="roundRect">
            <a:avLst>
              <a:gd name="adj" fmla="val 0"/>
            </a:avLst>
          </a:prstGeom>
          <a:solidFill>
            <a:srgbClr val="2563EB">
              <a:alpha val="8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19" name="AutoShape 19"/>
          <p:cNvSpPr/>
          <p:nvPr/>
        </p:nvSpPr>
        <p:spPr>
          <a:xfrm>
            <a:off x="4711700" y="2921000"/>
            <a:ext cx="2832100" cy="698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400" b="1" i="0" u="none" strike="noStrike">
                <a:solidFill>
                  <a:srgbClr val="2563EB"/>
                </a:solidFill>
                <a:latin typeface="Noto Sans SC"/>
                <a:ea typeface="Noto Sans SC"/>
                <a:cs typeface="Noto Sans SC"/>
                <a:sym typeface="Noto Sans SC"/>
              </a:rPr>
              <a:t>多元盈利，价值延伸</a:t>
            </a:r>
            <a:endParaRPr lang="en-US" sz="1100"/>
          </a:p>
        </p:txBody>
      </p:sp>
      <p:sp>
        <p:nvSpPr>
          <p:cNvPr id="20" name="AutoShape 20"/>
          <p:cNvSpPr/>
          <p:nvPr/>
        </p:nvSpPr>
        <p:spPr>
          <a:xfrm>
            <a:off x="4584700" y="3873500"/>
            <a:ext cx="3086100" cy="1968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200" b="0" i="0" u="none" strike="noStrike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以核心产品销售为基础，同时通过技术授权、B端定制化服务实现价值变现。产品端可延伸至婴儿喂养、老年护理等全场景系列产品；技术端可开放温致变色核心专利；B端深度对接教育机构、养老社区，提供安全饮水解决方案，构建可持续的商业生态闭环。</a:t>
            </a:r>
            <a:endParaRPr lang="en-US" sz="1100"/>
          </a:p>
        </p:txBody>
      </p:sp>
      <p:sp>
        <p:nvSpPr>
          <p:cNvPr id="21" name="AutoShape 21"/>
          <p:cNvSpPr/>
          <p:nvPr/>
        </p:nvSpPr>
        <p:spPr>
          <a:xfrm>
            <a:off x="8026400" y="1524000"/>
            <a:ext cx="3467100" cy="4572000"/>
          </a:xfrm>
          <a:prstGeom prst="roundRect">
            <a:avLst>
              <a:gd name="adj" fmla="val 0"/>
            </a:avLst>
          </a:prstGeom>
          <a:solidFill>
            <a:srgbClr val="FFFFFF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22" name="AutoShape 22"/>
          <p:cNvSpPr/>
          <p:nvPr/>
        </p:nvSpPr>
        <p:spPr>
          <a:xfrm>
            <a:off x="8026400" y="1524000"/>
            <a:ext cx="3467100" cy="50800"/>
          </a:xfrm>
          <a:prstGeom prst="roundRect">
            <a:avLst>
              <a:gd name="adj" fmla="val 0"/>
            </a:avLst>
          </a:prstGeom>
          <a:solidFill>
            <a:srgbClr val="2563EB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23" name="AutoShape 23"/>
          <p:cNvSpPr/>
          <p:nvPr/>
        </p:nvSpPr>
        <p:spPr>
          <a:xfrm>
            <a:off x="8216900" y="1841500"/>
            <a:ext cx="609600" cy="609600"/>
          </a:xfrm>
          <a:prstGeom prst="roundRect">
            <a:avLst>
              <a:gd name="adj" fmla="val 0"/>
            </a:avLst>
          </a:prstGeom>
          <a:solidFill>
            <a:srgbClr val="2563EB">
              <a:alpha val="8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24" name="Picture 24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67700" y="1892300"/>
            <a:ext cx="508000" cy="508000"/>
          </a:xfrm>
          <a:prstGeom prst="rect">
            <a:avLst/>
          </a:prstGeom>
        </p:spPr>
      </p:pic>
      <p:sp>
        <p:nvSpPr>
          <p:cNvPr id="25" name="AutoShape 25"/>
          <p:cNvSpPr/>
          <p:nvPr/>
        </p:nvSpPr>
        <p:spPr>
          <a:xfrm>
            <a:off x="8978900" y="1841500"/>
            <a:ext cx="2286000" cy="6096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社会价值</a:t>
            </a:r>
            <a:endParaRPr lang="en-US" sz="1100"/>
          </a:p>
        </p:txBody>
      </p:sp>
      <p:cxnSp>
        <p:nvCxnSpPr>
          <p:cNvPr id="26" name="Connector 26"/>
          <p:cNvCxnSpPr/>
          <p:nvPr/>
        </p:nvCxnSpPr>
        <p:spPr>
          <a:xfrm rot="-14147">
            <a:off x="8216913" y="2660650"/>
            <a:ext cx="30861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F3F4F6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" name="AutoShape 27"/>
          <p:cNvSpPr/>
          <p:nvPr/>
        </p:nvSpPr>
        <p:spPr>
          <a:xfrm>
            <a:off x="8216900" y="2857500"/>
            <a:ext cx="3086100" cy="825500"/>
          </a:xfrm>
          <a:prstGeom prst="roundRect">
            <a:avLst>
              <a:gd name="adj" fmla="val 0"/>
            </a:avLst>
          </a:prstGeom>
          <a:solidFill>
            <a:srgbClr val="2563EB">
              <a:alpha val="5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28" name="AutoShape 28"/>
          <p:cNvSpPr/>
          <p:nvPr/>
        </p:nvSpPr>
        <p:spPr>
          <a:xfrm>
            <a:off x="8343900" y="2921000"/>
            <a:ext cx="2832100" cy="698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400" b="1" i="0" u="none" strike="noStrike">
                <a:solidFill>
                  <a:srgbClr val="2563EB"/>
                </a:solidFill>
                <a:latin typeface="Noto Sans SC"/>
                <a:ea typeface="Noto Sans SC"/>
                <a:cs typeface="Noto Sans SC"/>
                <a:sym typeface="Noto Sans SC"/>
              </a:rPr>
              <a:t>科技向善，守护生命安全</a:t>
            </a:r>
            <a:endParaRPr lang="en-US" sz="1100"/>
          </a:p>
        </p:txBody>
      </p:sp>
      <p:sp>
        <p:nvSpPr>
          <p:cNvPr id="29" name="AutoShape 29"/>
          <p:cNvSpPr/>
          <p:nvPr/>
        </p:nvSpPr>
        <p:spPr>
          <a:xfrm>
            <a:off x="8216900" y="3873500"/>
            <a:ext cx="3086100" cy="1968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2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通过技术手段有效降低家庭与机构中的烫伤事故发生率，为儿童、老人等高危人群提供主动的安全防护。同时，产品承载的安全饮水理念有助于提升公众的健康防护意识，推动社会对弱势群体关怀产品的关注与普及，实现商业成功与社会责任的共赢。</a:t>
            </a:r>
            <a:endParaRPr lang="en-US" sz="11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5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3" name="AutoShape 3"/>
          <p:cNvSpPr/>
          <p:nvPr/>
        </p:nvSpPr>
        <p:spPr>
          <a:xfrm>
            <a:off x="1143000" y="2349157"/>
            <a:ext cx="10160000" cy="101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4800" b="1" i="0" u="none" strike="noStrike" dirty="0" err="1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感谢</a:t>
            </a:r>
            <a:r>
              <a:rPr lang="en-US" sz="4800" b="1" i="0" u="none" strike="noStrike" dirty="0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                                                       </a:t>
            </a:r>
            <a:r>
              <a:rPr lang="en-US" sz="4800" b="1" i="0" u="none" strike="noStrike" dirty="0" err="1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聆听</a:t>
            </a:r>
            <a:endParaRPr lang="en-US" sz="1100" dirty="0"/>
          </a:p>
        </p:txBody>
      </p:sp>
      <p:sp>
        <p:nvSpPr>
          <p:cNvPr id="5" name="AutoShape 5"/>
          <p:cNvSpPr/>
          <p:nvPr/>
        </p:nvSpPr>
        <p:spPr>
          <a:xfrm>
            <a:off x="1016000" y="5207000"/>
            <a:ext cx="10160000" cy="1143000"/>
          </a:xfrm>
          <a:prstGeom prst="roundRect">
            <a:avLst>
              <a:gd name="adj" fmla="val 0"/>
            </a:avLst>
          </a:prstGeom>
          <a:solidFill>
            <a:srgbClr val="1F2937">
              <a:alpha val="88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6" name="AutoShape 6"/>
          <p:cNvSpPr/>
          <p:nvPr/>
        </p:nvSpPr>
        <p:spPr>
          <a:xfrm>
            <a:off x="1397000" y="5334000"/>
            <a:ext cx="4826000" cy="889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项目名称：智能温控警示水杯</a:t>
            </a:r>
            <a:endParaRPr lang="en-US" sz="1100"/>
          </a:p>
        </p:txBody>
      </p:sp>
      <p:cxnSp>
        <p:nvCxnSpPr>
          <p:cNvPr id="7" name="Connector 7"/>
          <p:cNvCxnSpPr/>
          <p:nvPr/>
        </p:nvCxnSpPr>
        <p:spPr>
          <a:xfrm rot="5342709">
            <a:off x="5969000" y="5772203"/>
            <a:ext cx="762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25400" cap="flat" cmpd="sng">
            <a:solidFill>
              <a:srgbClr val="2563EB">
                <a:alpha val="100000"/>
              </a:srgbClr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8" name="AutoShape 8"/>
          <p:cNvSpPr/>
          <p:nvPr/>
        </p:nvSpPr>
        <p:spPr>
          <a:xfrm>
            <a:off x="6604000" y="5334000"/>
            <a:ext cx="4445000" cy="889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400" b="0" i="0" u="none" strike="noStrike" dirty="0">
                <a:solidFill>
                  <a:srgbClr val="D1D5DB"/>
                </a:solidFill>
                <a:latin typeface="Noto Sans SC"/>
                <a:ea typeface="Noto Sans SC"/>
                <a:cs typeface="Noto Sans SC"/>
                <a:sym typeface="Noto Sans SC"/>
              </a:rPr>
              <a:t>联系方式：</a:t>
            </a:r>
            <a:r>
              <a:rPr lang="en-US" dirty="0">
                <a:solidFill>
                  <a:srgbClr val="D1D5DB"/>
                </a:solidFill>
                <a:latin typeface="Noto Sans SC"/>
                <a:ea typeface="Noto Sans SC"/>
                <a:cs typeface="Noto Sans SC"/>
                <a:sym typeface="Noto Sans SC"/>
              </a:rPr>
              <a:t>leolee</a:t>
            </a:r>
            <a:r>
              <a:rPr lang="en-US" sz="1400" b="0" i="0" u="none" strike="noStrike" dirty="0">
                <a:solidFill>
                  <a:srgbClr val="D1D5DB"/>
                </a:solidFill>
                <a:latin typeface="Noto Sans SC"/>
                <a:ea typeface="Noto Sans SC"/>
                <a:cs typeface="Noto Sans SC"/>
                <a:sym typeface="Noto Sans SC"/>
              </a:rPr>
              <a:t>@</a:t>
            </a:r>
            <a:r>
              <a:rPr lang="en-US" altLang="zh-CN" sz="1400" b="0" i="0" u="none" strike="noStrike" dirty="0">
                <a:solidFill>
                  <a:srgbClr val="D1D5DB"/>
                </a:solidFill>
                <a:latin typeface="Noto Sans SC"/>
                <a:ea typeface="Noto Sans SC"/>
                <a:cs typeface="Noto Sans SC"/>
                <a:sym typeface="Noto Sans SC"/>
              </a:rPr>
              <a:t>vip.</a:t>
            </a:r>
            <a:r>
              <a:rPr lang="en-US" dirty="0">
                <a:solidFill>
                  <a:srgbClr val="D1D5DB"/>
                </a:solidFill>
                <a:latin typeface="Noto Sans SC"/>
                <a:ea typeface="Noto Sans SC"/>
                <a:cs typeface="Noto Sans SC"/>
                <a:sym typeface="Noto Sans SC"/>
              </a:rPr>
              <a:t>leoi</a:t>
            </a:r>
            <a:r>
              <a:rPr lang="en-US" sz="1400" b="0" i="0" u="none" strike="noStrike" dirty="0">
                <a:solidFill>
                  <a:srgbClr val="D1D5DB"/>
                </a:solidFill>
                <a:latin typeface="Noto Sans SC"/>
                <a:ea typeface="Noto Sans SC"/>
                <a:cs typeface="Noto Sans SC"/>
                <a:sym typeface="Noto Sans SC"/>
              </a:rPr>
              <a:t>.org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默认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588</Words>
  <Application>Microsoft Office PowerPoint</Application>
  <PresentationFormat>宽屏</PresentationFormat>
  <Paragraphs>104</Paragraphs>
  <Slides>8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8</vt:i4>
      </vt:variant>
    </vt:vector>
  </HeadingPairs>
  <TitlesOfParts>
    <vt:vector size="12" baseType="lpstr">
      <vt:lpstr>Noto Sans SC</vt:lpstr>
      <vt:lpstr>Arial</vt:lpstr>
      <vt:lpstr>Office 主题​​</vt:lpstr>
      <vt:lpstr>默认主题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Leo Lee</cp:lastModifiedBy>
  <cp:revision>3</cp:revision>
  <dcterms:modified xsi:type="dcterms:W3CDTF">2026-06-12T14:33:41Z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IGC">
    <vt:lpwstr>{"Label":"1","ContentProducer":"001191110102MACQD9K64010000","ProduceID":"7646357681930996917","ReservedCode1":"","ContentPropagator":"","PropagateID":"","ReservedCode2":""}</vt:lpwstr>
  </property>
</Properties>
</file>